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60" r:id="rId2"/>
    <p:sldId id="280" r:id="rId3"/>
    <p:sldId id="569" r:id="rId4"/>
    <p:sldId id="570" r:id="rId5"/>
    <p:sldId id="571" r:id="rId6"/>
    <p:sldId id="572" r:id="rId7"/>
    <p:sldId id="573" r:id="rId8"/>
    <p:sldId id="450" r:id="rId9"/>
    <p:sldId id="553" r:id="rId10"/>
    <p:sldId id="597" r:id="rId11"/>
    <p:sldId id="596" r:id="rId12"/>
    <p:sldId id="574" r:id="rId13"/>
    <p:sldId id="588" r:id="rId14"/>
    <p:sldId id="622" r:id="rId15"/>
    <p:sldId id="623" r:id="rId16"/>
    <p:sldId id="577" r:id="rId17"/>
    <p:sldId id="578" r:id="rId18"/>
    <p:sldId id="580" r:id="rId19"/>
    <p:sldId id="581" r:id="rId20"/>
    <p:sldId id="582" r:id="rId21"/>
    <p:sldId id="583" r:id="rId22"/>
    <p:sldId id="584"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657" r:id="rId38"/>
    <p:sldId id="658" r:id="rId39"/>
    <p:sldId id="589" r:id="rId40"/>
    <p:sldId id="607" r:id="rId41"/>
    <p:sldId id="620" r:id="rId42"/>
    <p:sldId id="608" r:id="rId43"/>
    <p:sldId id="621" r:id="rId44"/>
    <p:sldId id="453" r:id="rId45"/>
    <p:sldId id="438" r:id="rId46"/>
    <p:sldId id="316" r:id="rId47"/>
    <p:sldId id="624" r:id="rId48"/>
    <p:sldId id="632" r:id="rId49"/>
    <p:sldId id="633" r:id="rId50"/>
    <p:sldId id="634" r:id="rId51"/>
    <p:sldId id="635" r:id="rId52"/>
    <p:sldId id="636" r:id="rId53"/>
    <p:sldId id="637" r:id="rId54"/>
    <p:sldId id="638" r:id="rId55"/>
    <p:sldId id="639" r:id="rId56"/>
    <p:sldId id="640" r:id="rId57"/>
    <p:sldId id="641" r:id="rId58"/>
    <p:sldId id="642" r:id="rId5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636" autoAdjust="0"/>
  </p:normalViewPr>
  <p:slideViewPr>
    <p:cSldViewPr>
      <p:cViewPr varScale="1">
        <p:scale>
          <a:sx n="90" d="100"/>
          <a:sy n="90" d="100"/>
        </p:scale>
        <p:origin x="228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dmin\Desktop\193BCC&#24635;&#3246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solidFill>
                <a:latin typeface="华文新魏" panose="02010800040101010101" pitchFamily="2" charset="-122"/>
                <a:ea typeface="华文新魏" panose="02010800040101010101" pitchFamily="2" charset="-122"/>
                <a:cs typeface="+mn-cs"/>
              </a:defRPr>
            </a:pPr>
            <a:r>
              <a:rPr lang="zh-CN" altLang="en-US" sz="1800" b="1">
                <a:solidFill>
                  <a:schemeClr val="tx1"/>
                </a:solidFill>
                <a:latin typeface="华文新魏" panose="02010800040101010101" pitchFamily="2" charset="-122"/>
                <a:ea typeface="华文新魏" panose="02010800040101010101" pitchFamily="2" charset="-122"/>
              </a:rPr>
              <a:t>多目标之间的跷跷板效应</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华文新魏" panose="02010800040101010101" pitchFamily="2" charset="-122"/>
              <a:ea typeface="华文新魏" panose="02010800040101010101" pitchFamily="2" charset="-122"/>
              <a:cs typeface="+mn-cs"/>
            </a:defRPr>
          </a:pPr>
          <a:endParaRPr lang="en-US"/>
        </a:p>
      </c:txPr>
    </c:title>
    <c:autoTitleDeleted val="0"/>
    <c:plotArea>
      <c:layout/>
      <c:lineChart>
        <c:grouping val="standard"/>
        <c:varyColors val="0"/>
        <c:ser>
          <c:idx val="1"/>
          <c:order val="1"/>
          <c:tx>
            <c:v>EASM score</c:v>
          </c:tx>
          <c:spPr>
            <a:ln w="28575" cap="rnd">
              <a:solidFill>
                <a:schemeClr val="accent2"/>
              </a:solidFill>
              <a:round/>
            </a:ln>
            <a:effectLst/>
          </c:spPr>
          <c:marker>
            <c:symbol val="none"/>
          </c:marker>
          <c:val>
            <c:numRef>
              <c:f>Sheet1!$Q$1:$Q$24</c:f>
              <c:numCache>
                <c:formatCode>General</c:formatCode>
                <c:ptCount val="24"/>
                <c:pt idx="0">
                  <c:v>-5.6985000000000001</c:v>
                </c:pt>
                <c:pt idx="1">
                  <c:v>-2.8241999999999998</c:v>
                </c:pt>
                <c:pt idx="2">
                  <c:v>-3.8748</c:v>
                </c:pt>
                <c:pt idx="3">
                  <c:v>-2.7216999999999998</c:v>
                </c:pt>
                <c:pt idx="4">
                  <c:v>-2.7195</c:v>
                </c:pt>
                <c:pt idx="5">
                  <c:v>-3.9885000000000002</c:v>
                </c:pt>
                <c:pt idx="6">
                  <c:v>-3.1547000000000001</c:v>
                </c:pt>
                <c:pt idx="7">
                  <c:v>-5.7042000000000002</c:v>
                </c:pt>
                <c:pt idx="8">
                  <c:v>-4.7081999999999997</c:v>
                </c:pt>
                <c:pt idx="9">
                  <c:v>-4.3648999999999996</c:v>
                </c:pt>
                <c:pt idx="10">
                  <c:v>-2.1389</c:v>
                </c:pt>
                <c:pt idx="11">
                  <c:v>-4.4509999999999996</c:v>
                </c:pt>
                <c:pt idx="12">
                  <c:v>-1.8254999999999999</c:v>
                </c:pt>
                <c:pt idx="13">
                  <c:v>-4.7774000000000001</c:v>
                </c:pt>
                <c:pt idx="14">
                  <c:v>-4.4871999999999996</c:v>
                </c:pt>
                <c:pt idx="15">
                  <c:v>-4.7906000000000004</c:v>
                </c:pt>
                <c:pt idx="16">
                  <c:v>-3.8797000000000001</c:v>
                </c:pt>
                <c:pt idx="17">
                  <c:v>-6.2064000000000004</c:v>
                </c:pt>
                <c:pt idx="18">
                  <c:v>-3.9628000000000001</c:v>
                </c:pt>
                <c:pt idx="19">
                  <c:v>-4.2234999999999996</c:v>
                </c:pt>
                <c:pt idx="20">
                  <c:v>-6.8681999999999999</c:v>
                </c:pt>
                <c:pt idx="21">
                  <c:v>-4.3578000000000001</c:v>
                </c:pt>
                <c:pt idx="22">
                  <c:v>-8.0521999999999991</c:v>
                </c:pt>
                <c:pt idx="23">
                  <c:v>-3.9443999999999999</c:v>
                </c:pt>
              </c:numCache>
            </c:numRef>
          </c:val>
          <c:smooth val="0"/>
          <c:extLst>
            <c:ext xmlns:c16="http://schemas.microsoft.com/office/drawing/2014/chart" uri="{C3380CC4-5D6E-409C-BE32-E72D297353CC}">
              <c16:uniqueId val="{00000000-5A09-4C6E-A974-9E6B651AA45A}"/>
            </c:ext>
          </c:extLst>
        </c:ser>
        <c:dLbls>
          <c:showLegendKey val="0"/>
          <c:showVal val="0"/>
          <c:showCatName val="0"/>
          <c:showSerName val="0"/>
          <c:showPercent val="0"/>
          <c:showBubbleSize val="0"/>
        </c:dLbls>
        <c:marker val="1"/>
        <c:smooth val="0"/>
        <c:axId val="629228752"/>
        <c:axId val="629229168"/>
      </c:lineChart>
      <c:lineChart>
        <c:grouping val="standard"/>
        <c:varyColors val="0"/>
        <c:ser>
          <c:idx val="0"/>
          <c:order val="0"/>
          <c:tx>
            <c:v>MJO score</c:v>
          </c:tx>
          <c:spPr>
            <a:ln w="28575" cap="rnd">
              <a:solidFill>
                <a:schemeClr val="accent1"/>
              </a:solidFill>
              <a:round/>
            </a:ln>
            <a:effectLst/>
          </c:spPr>
          <c:marker>
            <c:symbol val="none"/>
          </c:marker>
          <c:val>
            <c:numRef>
              <c:f>Sheet1!$P$1:$P$24</c:f>
              <c:numCache>
                <c:formatCode>General</c:formatCode>
                <c:ptCount val="24"/>
                <c:pt idx="0">
                  <c:v>0.1182</c:v>
                </c:pt>
                <c:pt idx="1">
                  <c:v>-1.3065</c:v>
                </c:pt>
                <c:pt idx="2">
                  <c:v>-1.7759</c:v>
                </c:pt>
                <c:pt idx="3">
                  <c:v>-1.4371</c:v>
                </c:pt>
                <c:pt idx="4">
                  <c:v>-1.0502</c:v>
                </c:pt>
                <c:pt idx="5">
                  <c:v>-1.6731</c:v>
                </c:pt>
                <c:pt idx="6">
                  <c:v>-0.86040000000000005</c:v>
                </c:pt>
                <c:pt idx="7">
                  <c:v>-0.98819999999999997</c:v>
                </c:pt>
                <c:pt idx="8">
                  <c:v>-1.1075999999999999</c:v>
                </c:pt>
                <c:pt idx="9">
                  <c:v>-0.83860000000000001</c:v>
                </c:pt>
                <c:pt idx="10">
                  <c:v>-0.98880000000000001</c:v>
                </c:pt>
                <c:pt idx="11">
                  <c:v>-0.87370000000000003</c:v>
                </c:pt>
                <c:pt idx="12">
                  <c:v>-1.5660000000000001</c:v>
                </c:pt>
                <c:pt idx="13">
                  <c:v>-1.196</c:v>
                </c:pt>
                <c:pt idx="14">
                  <c:v>-0.88770000000000004</c:v>
                </c:pt>
                <c:pt idx="15">
                  <c:v>-0.93240000000000001</c:v>
                </c:pt>
                <c:pt idx="16">
                  <c:v>-0.80259999999999998</c:v>
                </c:pt>
                <c:pt idx="17">
                  <c:v>-0.8115</c:v>
                </c:pt>
                <c:pt idx="18">
                  <c:v>-0.72150000000000003</c:v>
                </c:pt>
                <c:pt idx="19">
                  <c:v>-1.1479999999999999</c:v>
                </c:pt>
                <c:pt idx="20">
                  <c:v>-1.2154</c:v>
                </c:pt>
                <c:pt idx="21">
                  <c:v>-1.1227</c:v>
                </c:pt>
                <c:pt idx="22">
                  <c:v>-1.1992</c:v>
                </c:pt>
                <c:pt idx="23">
                  <c:v>-1.0953999999999999</c:v>
                </c:pt>
              </c:numCache>
            </c:numRef>
          </c:val>
          <c:smooth val="0"/>
          <c:extLst>
            <c:ext xmlns:c16="http://schemas.microsoft.com/office/drawing/2014/chart" uri="{C3380CC4-5D6E-409C-BE32-E72D297353CC}">
              <c16:uniqueId val="{00000001-5A09-4C6E-A974-9E6B651AA45A}"/>
            </c:ext>
          </c:extLst>
        </c:ser>
        <c:dLbls>
          <c:showLegendKey val="0"/>
          <c:showVal val="0"/>
          <c:showCatName val="0"/>
          <c:showSerName val="0"/>
          <c:showPercent val="0"/>
          <c:showBubbleSize val="0"/>
        </c:dLbls>
        <c:marker val="1"/>
        <c:smooth val="0"/>
        <c:axId val="856910912"/>
        <c:axId val="856918400"/>
      </c:lineChart>
      <c:catAx>
        <c:axId val="629228752"/>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29229168"/>
        <c:crosses val="autoZero"/>
        <c:auto val="1"/>
        <c:lblAlgn val="ctr"/>
        <c:lblOffset val="100"/>
        <c:noMultiLvlLbl val="0"/>
      </c:catAx>
      <c:valAx>
        <c:axId val="62922916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alpha val="94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29228752"/>
        <c:crosses val="autoZero"/>
        <c:crossBetween val="between"/>
      </c:valAx>
      <c:valAx>
        <c:axId val="85691840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56910912"/>
        <c:crosses val="max"/>
        <c:crossBetween val="between"/>
      </c:valAx>
      <c:catAx>
        <c:axId val="856910912"/>
        <c:scaling>
          <c:orientation val="minMax"/>
        </c:scaling>
        <c:delete val="1"/>
        <c:axPos val="b"/>
        <c:majorTickMark val="out"/>
        <c:minorTickMark val="none"/>
        <c:tickLblPos val="nextTo"/>
        <c:crossAx val="856918400"/>
        <c:crosses val="autoZero"/>
        <c:auto val="1"/>
        <c:lblAlgn val="ctr"/>
        <c:lblOffset val="100"/>
        <c:noMultiLvlLbl val="0"/>
      </c:cat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59B0F6-1EAC-4449-B31D-E2AA03187034}"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C55E3A2D-B070-964A-A727-815CA1397A1E}">
      <dgm:prSet phldrT="[Text]" custT="1"/>
      <dgm:spPr/>
      <dgm:t>
        <a:bodyPr/>
        <a:lstStyle/>
        <a:p>
          <a:r>
            <a:rPr lang="zh-CN" altLang="zh-CN" sz="2400" dirty="0">
              <a:latin typeface="黑体" panose="02010609060101010101" pitchFamily="49" charset="-122"/>
              <a:ea typeface="黑体" panose="02010609060101010101" pitchFamily="49" charset="-122"/>
            </a:rPr>
            <a:t>建成我国首个一体化的地球系统模式公共软件平台</a:t>
          </a:r>
          <a:endParaRPr lang="en-US" sz="2400" dirty="0"/>
        </a:p>
      </dgm:t>
    </dgm:pt>
    <dgm:pt modelId="{3C9A81CC-BDD0-F342-AD55-2166BE4EDE4F}" type="parTrans" cxnId="{B7230A99-F74C-7148-9423-1D38BE5B571E}">
      <dgm:prSet/>
      <dgm:spPr/>
      <dgm:t>
        <a:bodyPr/>
        <a:lstStyle/>
        <a:p>
          <a:endParaRPr lang="en-US"/>
        </a:p>
      </dgm:t>
    </dgm:pt>
    <dgm:pt modelId="{FF789523-A7FB-7945-AFFC-5559398CEDFD}" type="sibTrans" cxnId="{B7230A99-F74C-7148-9423-1D38BE5B571E}">
      <dgm:prSet/>
      <dgm:spPr/>
      <dgm:t>
        <a:bodyPr/>
        <a:lstStyle/>
        <a:p>
          <a:endParaRPr lang="en-US"/>
        </a:p>
      </dgm:t>
    </dgm:pt>
    <dgm:pt modelId="{C423CA12-5B15-DB46-B462-5B6C09F77964}">
      <dgm:prSet phldrT="[Text]" custT="1"/>
      <dgm:spPr/>
      <dgm:t>
        <a:bodyPr/>
        <a:lstStyle/>
        <a:p>
          <a:r>
            <a:rPr lang="zh-CN" altLang="en-US" sz="2400" dirty="0">
              <a:latin typeface="黑体" panose="02010609060101010101" pitchFamily="49" charset="-122"/>
              <a:ea typeface="黑体" panose="02010609060101010101" pitchFamily="49" charset="-122"/>
            </a:rPr>
            <a:t>形成对试验设计、模式耦合、结果评估、大数据分析、模式优化等模式研发与应用</a:t>
          </a:r>
          <a:r>
            <a:rPr lang="zh-CN" altLang="en-US" sz="2400" dirty="0">
              <a:solidFill>
                <a:srgbClr val="FF0000"/>
              </a:solidFill>
              <a:latin typeface="黑体" panose="02010609060101010101" pitchFamily="49" charset="-122"/>
              <a:ea typeface="黑体" panose="02010609060101010101" pitchFamily="49" charset="-122"/>
            </a:rPr>
            <a:t>全流程</a:t>
          </a:r>
          <a:r>
            <a:rPr lang="zh-CN" altLang="en-US" sz="2400" dirty="0">
              <a:latin typeface="黑体" panose="02010609060101010101" pitchFamily="49" charset="-122"/>
              <a:ea typeface="黑体" panose="02010609060101010101" pitchFamily="49" charset="-122"/>
            </a:rPr>
            <a:t>的高效</a:t>
          </a:r>
          <a:r>
            <a:rPr lang="zh-CN" altLang="en-US" sz="2400" dirty="0">
              <a:solidFill>
                <a:srgbClr val="FF0000"/>
              </a:solidFill>
              <a:latin typeface="黑体" panose="02010609060101010101" pitchFamily="49" charset="-122"/>
              <a:ea typeface="黑体" panose="02010609060101010101" pitchFamily="49" charset="-122"/>
            </a:rPr>
            <a:t>软件支持</a:t>
          </a:r>
          <a:endParaRPr lang="en-US" sz="2400" dirty="0">
            <a:solidFill>
              <a:srgbClr val="FF0000"/>
            </a:solidFill>
          </a:endParaRPr>
        </a:p>
      </dgm:t>
    </dgm:pt>
    <dgm:pt modelId="{B2A16FDD-7466-F845-8B9C-C82618ADB897}" type="parTrans" cxnId="{B3AA018B-F1AE-5E4B-981F-BB4F649F8CEE}">
      <dgm:prSet/>
      <dgm:spPr/>
      <dgm:t>
        <a:bodyPr/>
        <a:lstStyle/>
        <a:p>
          <a:endParaRPr lang="en-US"/>
        </a:p>
      </dgm:t>
    </dgm:pt>
    <dgm:pt modelId="{077C921E-6CF0-0042-90F1-CE0765C7F0E8}" type="sibTrans" cxnId="{B3AA018B-F1AE-5E4B-981F-BB4F649F8CEE}">
      <dgm:prSet/>
      <dgm:spPr/>
      <dgm:t>
        <a:bodyPr/>
        <a:lstStyle/>
        <a:p>
          <a:endParaRPr lang="en-US"/>
        </a:p>
      </dgm:t>
    </dgm:pt>
    <dgm:pt modelId="{02AEC5F0-61F9-CF4D-B6C0-934103652C71}">
      <dgm:prSet phldrT="[Text]" custT="1"/>
      <dgm:spPr/>
      <dgm:t>
        <a:bodyPr/>
        <a:lstStyle/>
        <a:p>
          <a:endParaRPr lang="en-US" sz="2400" dirty="0">
            <a:solidFill>
              <a:srgbClr val="FF0000"/>
            </a:solidFill>
          </a:endParaRPr>
        </a:p>
      </dgm:t>
    </dgm:pt>
    <dgm:pt modelId="{1390C6EB-361A-E244-9920-132FB82972F1}" type="parTrans" cxnId="{722D2A20-B16A-A240-99DA-D818F582EF4D}">
      <dgm:prSet/>
      <dgm:spPr/>
      <dgm:t>
        <a:bodyPr/>
        <a:lstStyle/>
        <a:p>
          <a:endParaRPr lang="zh-CN" altLang="en-US"/>
        </a:p>
      </dgm:t>
    </dgm:pt>
    <dgm:pt modelId="{C47022D8-0BC1-2346-A352-C94267A7BBEB}" type="sibTrans" cxnId="{722D2A20-B16A-A240-99DA-D818F582EF4D}">
      <dgm:prSet/>
      <dgm:spPr/>
      <dgm:t>
        <a:bodyPr/>
        <a:lstStyle/>
        <a:p>
          <a:endParaRPr lang="zh-CN" altLang="en-US"/>
        </a:p>
      </dgm:t>
    </dgm:pt>
    <dgm:pt modelId="{47C57255-8B92-6547-A188-2451CFEF237E}">
      <dgm:prSet phldrT="[Text]" custT="1"/>
      <dgm:spPr/>
      <dgm:t>
        <a:bodyPr/>
        <a:lstStyle/>
        <a:p>
          <a:endParaRPr lang="en-US" sz="2400" dirty="0">
            <a:solidFill>
              <a:srgbClr val="FF0000"/>
            </a:solidFill>
          </a:endParaRPr>
        </a:p>
      </dgm:t>
    </dgm:pt>
    <dgm:pt modelId="{8C51611D-443B-424F-A55B-D0CF673FC88B}" type="parTrans" cxnId="{C17733D2-104D-5C45-9779-37FC1EDFC0E1}">
      <dgm:prSet/>
      <dgm:spPr/>
      <dgm:t>
        <a:bodyPr/>
        <a:lstStyle/>
        <a:p>
          <a:endParaRPr lang="zh-CN" altLang="en-US"/>
        </a:p>
      </dgm:t>
    </dgm:pt>
    <dgm:pt modelId="{8CE0EC5B-6B94-BB43-9C66-A29A15B2B3A8}" type="sibTrans" cxnId="{C17733D2-104D-5C45-9779-37FC1EDFC0E1}">
      <dgm:prSet/>
      <dgm:spPr/>
      <dgm:t>
        <a:bodyPr/>
        <a:lstStyle/>
        <a:p>
          <a:endParaRPr lang="zh-CN" altLang="en-US"/>
        </a:p>
      </dgm:t>
    </dgm:pt>
    <dgm:pt modelId="{0688FC2C-AEC9-5641-B204-37CEE15C5F5C}" type="pres">
      <dgm:prSet presAssocID="{8659B0F6-1EAC-4449-B31D-E2AA03187034}" presName="linear" presStyleCnt="0">
        <dgm:presLayoutVars>
          <dgm:animLvl val="lvl"/>
          <dgm:resizeHandles val="exact"/>
        </dgm:presLayoutVars>
      </dgm:prSet>
      <dgm:spPr/>
    </dgm:pt>
    <dgm:pt modelId="{0BCB8975-5646-3A49-9A5C-49CDA341DF43}" type="pres">
      <dgm:prSet presAssocID="{C55E3A2D-B070-964A-A727-815CA1397A1E}" presName="parentText" presStyleLbl="node1" presStyleIdx="0" presStyleCnt="1" custScaleY="64206" custLinFactNeighborY="988">
        <dgm:presLayoutVars>
          <dgm:chMax val="0"/>
          <dgm:bulletEnabled val="1"/>
        </dgm:presLayoutVars>
      </dgm:prSet>
      <dgm:spPr/>
    </dgm:pt>
    <dgm:pt modelId="{0DA3DD97-E14B-AC45-81BB-8454B034975A}" type="pres">
      <dgm:prSet presAssocID="{C55E3A2D-B070-964A-A727-815CA1397A1E}" presName="childText" presStyleLbl="revTx" presStyleIdx="0" presStyleCnt="1">
        <dgm:presLayoutVars>
          <dgm:bulletEnabled val="1"/>
        </dgm:presLayoutVars>
      </dgm:prSet>
      <dgm:spPr/>
    </dgm:pt>
  </dgm:ptLst>
  <dgm:cxnLst>
    <dgm:cxn modelId="{722D2A20-B16A-A240-99DA-D818F582EF4D}" srcId="{C55E3A2D-B070-964A-A727-815CA1397A1E}" destId="{02AEC5F0-61F9-CF4D-B6C0-934103652C71}" srcOrd="2" destOrd="0" parTransId="{1390C6EB-361A-E244-9920-132FB82972F1}" sibTransId="{C47022D8-0BC1-2346-A352-C94267A7BBEB}"/>
    <dgm:cxn modelId="{5019D24E-FE75-B548-9B27-69F217BFF5ED}" type="presOf" srcId="{8659B0F6-1EAC-4449-B31D-E2AA03187034}" destId="{0688FC2C-AEC9-5641-B204-37CEE15C5F5C}" srcOrd="0" destOrd="0" presId="urn:microsoft.com/office/officeart/2005/8/layout/vList2"/>
    <dgm:cxn modelId="{B254A383-9046-A84B-A5E0-68585A33B310}" type="presOf" srcId="{02AEC5F0-61F9-CF4D-B6C0-934103652C71}" destId="{0DA3DD97-E14B-AC45-81BB-8454B034975A}" srcOrd="0" destOrd="2" presId="urn:microsoft.com/office/officeart/2005/8/layout/vList2"/>
    <dgm:cxn modelId="{B3AA018B-F1AE-5E4B-981F-BB4F649F8CEE}" srcId="{C55E3A2D-B070-964A-A727-815CA1397A1E}" destId="{C423CA12-5B15-DB46-B462-5B6C09F77964}" srcOrd="1" destOrd="0" parTransId="{B2A16FDD-7466-F845-8B9C-C82618ADB897}" sibTransId="{077C921E-6CF0-0042-90F1-CE0765C7F0E8}"/>
    <dgm:cxn modelId="{3CA65A90-DC90-7F4D-B61D-218CDEA284B5}" type="presOf" srcId="{C55E3A2D-B070-964A-A727-815CA1397A1E}" destId="{0BCB8975-5646-3A49-9A5C-49CDA341DF43}" srcOrd="0" destOrd="0" presId="urn:microsoft.com/office/officeart/2005/8/layout/vList2"/>
    <dgm:cxn modelId="{B7230A99-F74C-7148-9423-1D38BE5B571E}" srcId="{8659B0F6-1EAC-4449-B31D-E2AA03187034}" destId="{C55E3A2D-B070-964A-A727-815CA1397A1E}" srcOrd="0" destOrd="0" parTransId="{3C9A81CC-BDD0-F342-AD55-2166BE4EDE4F}" sibTransId="{FF789523-A7FB-7945-AFFC-5559398CEDFD}"/>
    <dgm:cxn modelId="{C17733D2-104D-5C45-9779-37FC1EDFC0E1}" srcId="{C55E3A2D-B070-964A-A727-815CA1397A1E}" destId="{47C57255-8B92-6547-A188-2451CFEF237E}" srcOrd="0" destOrd="0" parTransId="{8C51611D-443B-424F-A55B-D0CF673FC88B}" sibTransId="{8CE0EC5B-6B94-BB43-9C66-A29A15B2B3A8}"/>
    <dgm:cxn modelId="{721870FC-38C7-AE45-A64F-5DD9B6E6E968}" type="presOf" srcId="{C423CA12-5B15-DB46-B462-5B6C09F77964}" destId="{0DA3DD97-E14B-AC45-81BB-8454B034975A}" srcOrd="0" destOrd="1" presId="urn:microsoft.com/office/officeart/2005/8/layout/vList2"/>
    <dgm:cxn modelId="{8F30D6FF-F8E9-E54D-8D54-5A0B53AAB3CE}" type="presOf" srcId="{47C57255-8B92-6547-A188-2451CFEF237E}" destId="{0DA3DD97-E14B-AC45-81BB-8454B034975A}" srcOrd="0" destOrd="0" presId="urn:microsoft.com/office/officeart/2005/8/layout/vList2"/>
    <dgm:cxn modelId="{22F678C2-9FA4-E54D-BB83-DDD480602386}" type="presParOf" srcId="{0688FC2C-AEC9-5641-B204-37CEE15C5F5C}" destId="{0BCB8975-5646-3A49-9A5C-49CDA341DF43}" srcOrd="0" destOrd="0" presId="urn:microsoft.com/office/officeart/2005/8/layout/vList2"/>
    <dgm:cxn modelId="{190B5A00-70FA-F443-83B8-06DA4DAD0687}" type="presParOf" srcId="{0688FC2C-AEC9-5641-B204-37CEE15C5F5C}" destId="{0DA3DD97-E14B-AC45-81BB-8454B034975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BE2418-2BAF-4F08-9476-4DAFDBB18AD5}" type="doc">
      <dgm:prSet loTypeId="urn:microsoft.com/office/officeart/2005/8/layout/gear1" loCatId="relationship" qsTypeId="urn:microsoft.com/office/officeart/2005/8/quickstyle/simple1" qsCatId="simple" csTypeId="urn:microsoft.com/office/officeart/2005/8/colors/colorful1" csCatId="colorful" phldr="1"/>
      <dgm:spPr/>
    </dgm:pt>
    <dgm:pt modelId="{2B8C865E-1E13-413A-9B0E-1E7279C3D24B}">
      <dgm:prSet phldrT="[文本]"/>
      <dgm:spPr/>
      <dgm:t>
        <a:bodyPr/>
        <a:lstStyle/>
        <a:p>
          <a:r>
            <a:rPr lang="zh-CN" altLang="en-US" dirty="0">
              <a:latin typeface="黑体" panose="02010609060101010101" pitchFamily="49" charset="-122"/>
              <a:ea typeface="黑体" panose="02010609060101010101" pitchFamily="49" charset="-122"/>
            </a:rPr>
            <a:t>基于模式的科学活动</a:t>
          </a:r>
        </a:p>
      </dgm:t>
    </dgm:pt>
    <dgm:pt modelId="{B3293A0F-E555-42C1-9E4A-FEEF5A4B8757}" type="parTrans" cxnId="{2D6DFC2F-9A1C-4435-8FF4-47CDAC7BE836}">
      <dgm:prSet/>
      <dgm:spPr/>
      <dgm:t>
        <a:bodyPr/>
        <a:lstStyle/>
        <a:p>
          <a:endParaRPr lang="zh-CN" altLang="en-US">
            <a:latin typeface="黑体" panose="02010609060101010101" pitchFamily="49" charset="-122"/>
            <a:ea typeface="黑体" panose="02010609060101010101" pitchFamily="49" charset="-122"/>
          </a:endParaRPr>
        </a:p>
      </dgm:t>
    </dgm:pt>
    <dgm:pt modelId="{5F62C079-D6AE-467B-BA32-DED16D936DC1}" type="sibTrans" cxnId="{2D6DFC2F-9A1C-4435-8FF4-47CDAC7BE836}">
      <dgm:prSet/>
      <dgm:spPr/>
      <dgm:t>
        <a:bodyPr/>
        <a:lstStyle/>
        <a:p>
          <a:endParaRPr lang="zh-CN" altLang="en-US">
            <a:latin typeface="黑体" panose="02010609060101010101" pitchFamily="49" charset="-122"/>
            <a:ea typeface="黑体" panose="02010609060101010101" pitchFamily="49" charset="-122"/>
          </a:endParaRPr>
        </a:p>
      </dgm:t>
    </dgm:pt>
    <dgm:pt modelId="{8F3E61C2-4101-4033-A459-B5BF34247575}">
      <dgm:prSet phldrT="[文本]"/>
      <dgm:spPr/>
      <dgm:t>
        <a:bodyPr/>
        <a:lstStyle/>
        <a:p>
          <a:r>
            <a:rPr lang="zh-CN" altLang="en-US" dirty="0">
              <a:latin typeface="黑体" panose="02010609060101010101" pitchFamily="49" charset="-122"/>
              <a:ea typeface="黑体" panose="02010609060101010101" pitchFamily="49" charset="-122"/>
            </a:rPr>
            <a:t>模式试验管理</a:t>
          </a:r>
        </a:p>
      </dgm:t>
    </dgm:pt>
    <dgm:pt modelId="{1056E70A-8BCF-4A0D-9BD7-E7C1FE9FDAD3}" type="parTrans" cxnId="{CF20D6EE-47D1-420F-BEE1-9FC084FA23A6}">
      <dgm:prSet/>
      <dgm:spPr/>
      <dgm:t>
        <a:bodyPr/>
        <a:lstStyle/>
        <a:p>
          <a:endParaRPr lang="zh-CN" altLang="en-US">
            <a:latin typeface="黑体" panose="02010609060101010101" pitchFamily="49" charset="-122"/>
            <a:ea typeface="黑体" panose="02010609060101010101" pitchFamily="49" charset="-122"/>
          </a:endParaRPr>
        </a:p>
      </dgm:t>
    </dgm:pt>
    <dgm:pt modelId="{1FE33A46-9551-48B3-BAD5-5FFB4E89A546}" type="sibTrans" cxnId="{CF20D6EE-47D1-420F-BEE1-9FC084FA23A6}">
      <dgm:prSet/>
      <dgm:spPr/>
      <dgm:t>
        <a:bodyPr/>
        <a:lstStyle/>
        <a:p>
          <a:endParaRPr lang="zh-CN" altLang="en-US">
            <a:latin typeface="黑体" panose="02010609060101010101" pitchFamily="49" charset="-122"/>
            <a:ea typeface="黑体" panose="02010609060101010101" pitchFamily="49" charset="-122"/>
          </a:endParaRPr>
        </a:p>
      </dgm:t>
    </dgm:pt>
    <dgm:pt modelId="{46743C77-5DAD-4F0D-9766-79466AD93BD9}">
      <dgm:prSet phldrT="[文本]"/>
      <dgm:spPr/>
      <dgm:t>
        <a:bodyPr/>
        <a:lstStyle/>
        <a:p>
          <a:r>
            <a:rPr lang="zh-CN" altLang="en-US" dirty="0">
              <a:latin typeface="黑体" panose="02010609060101010101" pitchFamily="49" charset="-122"/>
              <a:ea typeface="黑体" panose="02010609060101010101" pitchFamily="49" charset="-122"/>
            </a:rPr>
            <a:t>模式</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构建</a:t>
          </a:r>
        </a:p>
      </dgm:t>
    </dgm:pt>
    <dgm:pt modelId="{BEC6438B-B031-492B-9099-767964B75CB4}" type="parTrans" cxnId="{182E99BB-4123-4E79-81D5-C061664987A4}">
      <dgm:prSet/>
      <dgm:spPr/>
      <dgm:t>
        <a:bodyPr/>
        <a:lstStyle/>
        <a:p>
          <a:endParaRPr lang="zh-CN" altLang="en-US">
            <a:latin typeface="黑体" panose="02010609060101010101" pitchFamily="49" charset="-122"/>
            <a:ea typeface="黑体" panose="02010609060101010101" pitchFamily="49" charset="-122"/>
          </a:endParaRPr>
        </a:p>
      </dgm:t>
    </dgm:pt>
    <dgm:pt modelId="{FFB1CB94-C050-4BCA-97B6-1F68F3A8331D}" type="sibTrans" cxnId="{182E99BB-4123-4E79-81D5-C061664987A4}">
      <dgm:prSet/>
      <dgm:spPr/>
      <dgm:t>
        <a:bodyPr/>
        <a:lstStyle/>
        <a:p>
          <a:endParaRPr lang="zh-CN" altLang="en-US">
            <a:latin typeface="黑体" panose="02010609060101010101" pitchFamily="49" charset="-122"/>
            <a:ea typeface="黑体" panose="02010609060101010101" pitchFamily="49" charset="-122"/>
          </a:endParaRPr>
        </a:p>
      </dgm:t>
    </dgm:pt>
    <dgm:pt modelId="{8101BA9D-7AD0-499C-97A6-66E3DB48FBD2}" type="pres">
      <dgm:prSet presAssocID="{BCBE2418-2BAF-4F08-9476-4DAFDBB18AD5}" presName="composite" presStyleCnt="0">
        <dgm:presLayoutVars>
          <dgm:chMax val="3"/>
          <dgm:animLvl val="lvl"/>
          <dgm:resizeHandles val="exact"/>
        </dgm:presLayoutVars>
      </dgm:prSet>
      <dgm:spPr/>
    </dgm:pt>
    <dgm:pt modelId="{8AFF1387-2637-447F-8E9C-4CB9DB3B08DD}" type="pres">
      <dgm:prSet presAssocID="{2B8C865E-1E13-413A-9B0E-1E7279C3D24B}" presName="gear1" presStyleLbl="node1" presStyleIdx="0" presStyleCnt="3">
        <dgm:presLayoutVars>
          <dgm:chMax val="1"/>
          <dgm:bulletEnabled val="1"/>
        </dgm:presLayoutVars>
      </dgm:prSet>
      <dgm:spPr/>
    </dgm:pt>
    <dgm:pt modelId="{A900F051-BB41-48D6-8C92-66042AABE013}" type="pres">
      <dgm:prSet presAssocID="{2B8C865E-1E13-413A-9B0E-1E7279C3D24B}" presName="gear1srcNode" presStyleLbl="node1" presStyleIdx="0" presStyleCnt="3"/>
      <dgm:spPr/>
    </dgm:pt>
    <dgm:pt modelId="{09CD6FAA-FC5E-44DD-95A8-59AA756E1F50}" type="pres">
      <dgm:prSet presAssocID="{2B8C865E-1E13-413A-9B0E-1E7279C3D24B}" presName="gear1dstNode" presStyleLbl="node1" presStyleIdx="0" presStyleCnt="3"/>
      <dgm:spPr/>
    </dgm:pt>
    <dgm:pt modelId="{18B45D90-85B5-40FB-A09F-2FEEE1E7F040}" type="pres">
      <dgm:prSet presAssocID="{8F3E61C2-4101-4033-A459-B5BF34247575}" presName="gear2" presStyleLbl="node1" presStyleIdx="1" presStyleCnt="3">
        <dgm:presLayoutVars>
          <dgm:chMax val="1"/>
          <dgm:bulletEnabled val="1"/>
        </dgm:presLayoutVars>
      </dgm:prSet>
      <dgm:spPr/>
    </dgm:pt>
    <dgm:pt modelId="{3DD1020F-AED9-4570-B75E-8638522C75EE}" type="pres">
      <dgm:prSet presAssocID="{8F3E61C2-4101-4033-A459-B5BF34247575}" presName="gear2srcNode" presStyleLbl="node1" presStyleIdx="1" presStyleCnt="3"/>
      <dgm:spPr/>
    </dgm:pt>
    <dgm:pt modelId="{7B1C2CB1-1E52-46C5-BD47-63178C3A318A}" type="pres">
      <dgm:prSet presAssocID="{8F3E61C2-4101-4033-A459-B5BF34247575}" presName="gear2dstNode" presStyleLbl="node1" presStyleIdx="1" presStyleCnt="3"/>
      <dgm:spPr/>
    </dgm:pt>
    <dgm:pt modelId="{4EA4CCF5-CE1E-44BA-8B59-CD85C9E17BA6}" type="pres">
      <dgm:prSet presAssocID="{46743C77-5DAD-4F0D-9766-79466AD93BD9}" presName="gear3" presStyleLbl="node1" presStyleIdx="2" presStyleCnt="3"/>
      <dgm:spPr/>
    </dgm:pt>
    <dgm:pt modelId="{8ADE65F7-B81F-498D-801C-9C2800FF707D}" type="pres">
      <dgm:prSet presAssocID="{46743C77-5DAD-4F0D-9766-79466AD93BD9}" presName="gear3tx" presStyleLbl="node1" presStyleIdx="2" presStyleCnt="3">
        <dgm:presLayoutVars>
          <dgm:chMax val="1"/>
          <dgm:bulletEnabled val="1"/>
        </dgm:presLayoutVars>
      </dgm:prSet>
      <dgm:spPr/>
    </dgm:pt>
    <dgm:pt modelId="{820093BB-F536-47B3-A01C-B83098F3DA59}" type="pres">
      <dgm:prSet presAssocID="{46743C77-5DAD-4F0D-9766-79466AD93BD9}" presName="gear3srcNode" presStyleLbl="node1" presStyleIdx="2" presStyleCnt="3"/>
      <dgm:spPr/>
    </dgm:pt>
    <dgm:pt modelId="{D9620F44-5B83-43AA-86F0-EB48243301D9}" type="pres">
      <dgm:prSet presAssocID="{46743C77-5DAD-4F0D-9766-79466AD93BD9}" presName="gear3dstNode" presStyleLbl="node1" presStyleIdx="2" presStyleCnt="3"/>
      <dgm:spPr/>
    </dgm:pt>
    <dgm:pt modelId="{783FC398-B56D-487B-AE0A-3BABC87EBE2F}" type="pres">
      <dgm:prSet presAssocID="{5F62C079-D6AE-467B-BA32-DED16D936DC1}" presName="connector1" presStyleLbl="sibTrans2D1" presStyleIdx="0" presStyleCnt="3"/>
      <dgm:spPr/>
    </dgm:pt>
    <dgm:pt modelId="{05D44608-092D-499D-BD8D-B16707F44B92}" type="pres">
      <dgm:prSet presAssocID="{1FE33A46-9551-48B3-BAD5-5FFB4E89A546}" presName="connector2" presStyleLbl="sibTrans2D1" presStyleIdx="1" presStyleCnt="3"/>
      <dgm:spPr/>
    </dgm:pt>
    <dgm:pt modelId="{D8530C82-40D8-4EF2-A1AA-4B4DD1162C34}" type="pres">
      <dgm:prSet presAssocID="{FFB1CB94-C050-4BCA-97B6-1F68F3A8331D}" presName="connector3" presStyleLbl="sibTrans2D1" presStyleIdx="2" presStyleCnt="3"/>
      <dgm:spPr/>
    </dgm:pt>
  </dgm:ptLst>
  <dgm:cxnLst>
    <dgm:cxn modelId="{EC8B0904-6AF8-4E3E-87A0-68AADCE1328B}" type="presOf" srcId="{46743C77-5DAD-4F0D-9766-79466AD93BD9}" destId="{8ADE65F7-B81F-498D-801C-9C2800FF707D}" srcOrd="1" destOrd="0" presId="urn:microsoft.com/office/officeart/2005/8/layout/gear1"/>
    <dgm:cxn modelId="{ACCDDE16-0FE7-4166-ABE4-535CE3D59DD8}" type="presOf" srcId="{2B8C865E-1E13-413A-9B0E-1E7279C3D24B}" destId="{8AFF1387-2637-447F-8E9C-4CB9DB3B08DD}" srcOrd="0" destOrd="0" presId="urn:microsoft.com/office/officeart/2005/8/layout/gear1"/>
    <dgm:cxn modelId="{217C2E2D-24F6-44B2-877C-3AF5AC9E5669}" type="presOf" srcId="{BCBE2418-2BAF-4F08-9476-4DAFDBB18AD5}" destId="{8101BA9D-7AD0-499C-97A6-66E3DB48FBD2}" srcOrd="0" destOrd="0" presId="urn:microsoft.com/office/officeart/2005/8/layout/gear1"/>
    <dgm:cxn modelId="{2D6DFC2F-9A1C-4435-8FF4-47CDAC7BE836}" srcId="{BCBE2418-2BAF-4F08-9476-4DAFDBB18AD5}" destId="{2B8C865E-1E13-413A-9B0E-1E7279C3D24B}" srcOrd="0" destOrd="0" parTransId="{B3293A0F-E555-42C1-9E4A-FEEF5A4B8757}" sibTransId="{5F62C079-D6AE-467B-BA32-DED16D936DC1}"/>
    <dgm:cxn modelId="{8D18084D-3DE4-4CFB-917D-269C92D9D260}" type="presOf" srcId="{2B8C865E-1E13-413A-9B0E-1E7279C3D24B}" destId="{09CD6FAA-FC5E-44DD-95A8-59AA756E1F50}" srcOrd="2" destOrd="0" presId="urn:microsoft.com/office/officeart/2005/8/layout/gear1"/>
    <dgm:cxn modelId="{2DC79C59-3E1B-47EE-B527-6151AFE5A4FA}" type="presOf" srcId="{8F3E61C2-4101-4033-A459-B5BF34247575}" destId="{18B45D90-85B5-40FB-A09F-2FEEE1E7F040}" srcOrd="0" destOrd="0" presId="urn:microsoft.com/office/officeart/2005/8/layout/gear1"/>
    <dgm:cxn modelId="{7901F56E-C532-45D5-8A96-914656549834}" type="presOf" srcId="{46743C77-5DAD-4F0D-9766-79466AD93BD9}" destId="{820093BB-F536-47B3-A01C-B83098F3DA59}" srcOrd="2" destOrd="0" presId="urn:microsoft.com/office/officeart/2005/8/layout/gear1"/>
    <dgm:cxn modelId="{7C25B282-D0AD-4B88-BAB1-69D425DE5994}" type="presOf" srcId="{46743C77-5DAD-4F0D-9766-79466AD93BD9}" destId="{D9620F44-5B83-43AA-86F0-EB48243301D9}" srcOrd="3" destOrd="0" presId="urn:microsoft.com/office/officeart/2005/8/layout/gear1"/>
    <dgm:cxn modelId="{845CF789-A9B8-4C5A-AEF5-D73F4504BC69}" type="presOf" srcId="{1FE33A46-9551-48B3-BAD5-5FFB4E89A546}" destId="{05D44608-092D-499D-BD8D-B16707F44B92}" srcOrd="0" destOrd="0" presId="urn:microsoft.com/office/officeart/2005/8/layout/gear1"/>
    <dgm:cxn modelId="{940010B5-405B-4A7B-8AEB-FE31A50A38EA}" type="presOf" srcId="{8F3E61C2-4101-4033-A459-B5BF34247575}" destId="{3DD1020F-AED9-4570-B75E-8638522C75EE}" srcOrd="1" destOrd="0" presId="urn:microsoft.com/office/officeart/2005/8/layout/gear1"/>
    <dgm:cxn modelId="{182E99BB-4123-4E79-81D5-C061664987A4}" srcId="{BCBE2418-2BAF-4F08-9476-4DAFDBB18AD5}" destId="{46743C77-5DAD-4F0D-9766-79466AD93BD9}" srcOrd="2" destOrd="0" parTransId="{BEC6438B-B031-492B-9099-767964B75CB4}" sibTransId="{FFB1CB94-C050-4BCA-97B6-1F68F3A8331D}"/>
    <dgm:cxn modelId="{9C54DDC2-4271-463D-AC4D-DFED8CB72859}" type="presOf" srcId="{5F62C079-D6AE-467B-BA32-DED16D936DC1}" destId="{783FC398-B56D-487B-AE0A-3BABC87EBE2F}" srcOrd="0" destOrd="0" presId="urn:microsoft.com/office/officeart/2005/8/layout/gear1"/>
    <dgm:cxn modelId="{13100AD9-6AEF-461F-8BD1-31F65D796821}" type="presOf" srcId="{2B8C865E-1E13-413A-9B0E-1E7279C3D24B}" destId="{A900F051-BB41-48D6-8C92-66042AABE013}" srcOrd="1" destOrd="0" presId="urn:microsoft.com/office/officeart/2005/8/layout/gear1"/>
    <dgm:cxn modelId="{CC6AC6D9-4E79-44AF-9A1A-19957C167ADA}" type="presOf" srcId="{FFB1CB94-C050-4BCA-97B6-1F68F3A8331D}" destId="{D8530C82-40D8-4EF2-A1AA-4B4DD1162C34}" srcOrd="0" destOrd="0" presId="urn:microsoft.com/office/officeart/2005/8/layout/gear1"/>
    <dgm:cxn modelId="{ACCF9CE2-1726-4D4F-ABFD-AAFE23583609}" type="presOf" srcId="{8F3E61C2-4101-4033-A459-B5BF34247575}" destId="{7B1C2CB1-1E52-46C5-BD47-63178C3A318A}" srcOrd="2" destOrd="0" presId="urn:microsoft.com/office/officeart/2005/8/layout/gear1"/>
    <dgm:cxn modelId="{EA4404E6-4F03-4206-8611-180D9639535C}" type="presOf" srcId="{46743C77-5DAD-4F0D-9766-79466AD93BD9}" destId="{4EA4CCF5-CE1E-44BA-8B59-CD85C9E17BA6}" srcOrd="0" destOrd="0" presId="urn:microsoft.com/office/officeart/2005/8/layout/gear1"/>
    <dgm:cxn modelId="{CF20D6EE-47D1-420F-BEE1-9FC084FA23A6}" srcId="{BCBE2418-2BAF-4F08-9476-4DAFDBB18AD5}" destId="{8F3E61C2-4101-4033-A459-B5BF34247575}" srcOrd="1" destOrd="0" parTransId="{1056E70A-8BCF-4A0D-9BD7-E7C1FE9FDAD3}" sibTransId="{1FE33A46-9551-48B3-BAD5-5FFB4E89A546}"/>
    <dgm:cxn modelId="{8D99C4B2-F983-4F0B-9397-5D3C1FA8DBF2}" type="presParOf" srcId="{8101BA9D-7AD0-499C-97A6-66E3DB48FBD2}" destId="{8AFF1387-2637-447F-8E9C-4CB9DB3B08DD}" srcOrd="0" destOrd="0" presId="urn:microsoft.com/office/officeart/2005/8/layout/gear1"/>
    <dgm:cxn modelId="{16EF190A-FD4E-433F-957F-9245EF8898E7}" type="presParOf" srcId="{8101BA9D-7AD0-499C-97A6-66E3DB48FBD2}" destId="{A900F051-BB41-48D6-8C92-66042AABE013}" srcOrd="1" destOrd="0" presId="urn:microsoft.com/office/officeart/2005/8/layout/gear1"/>
    <dgm:cxn modelId="{6AF68A0D-A815-417F-AB76-C15720C47905}" type="presParOf" srcId="{8101BA9D-7AD0-499C-97A6-66E3DB48FBD2}" destId="{09CD6FAA-FC5E-44DD-95A8-59AA756E1F50}" srcOrd="2" destOrd="0" presId="urn:microsoft.com/office/officeart/2005/8/layout/gear1"/>
    <dgm:cxn modelId="{22C85F43-413F-44B3-BFAD-12460C64F2A1}" type="presParOf" srcId="{8101BA9D-7AD0-499C-97A6-66E3DB48FBD2}" destId="{18B45D90-85B5-40FB-A09F-2FEEE1E7F040}" srcOrd="3" destOrd="0" presId="urn:microsoft.com/office/officeart/2005/8/layout/gear1"/>
    <dgm:cxn modelId="{AC5446FA-AE80-40AF-9A17-E7E1DB28E0DA}" type="presParOf" srcId="{8101BA9D-7AD0-499C-97A6-66E3DB48FBD2}" destId="{3DD1020F-AED9-4570-B75E-8638522C75EE}" srcOrd="4" destOrd="0" presId="urn:microsoft.com/office/officeart/2005/8/layout/gear1"/>
    <dgm:cxn modelId="{0888D1BC-A796-49E2-BF37-EE60FCF16B8C}" type="presParOf" srcId="{8101BA9D-7AD0-499C-97A6-66E3DB48FBD2}" destId="{7B1C2CB1-1E52-46C5-BD47-63178C3A318A}" srcOrd="5" destOrd="0" presId="urn:microsoft.com/office/officeart/2005/8/layout/gear1"/>
    <dgm:cxn modelId="{60BBA54B-8F7C-4263-ACC0-F79C2BF8A277}" type="presParOf" srcId="{8101BA9D-7AD0-499C-97A6-66E3DB48FBD2}" destId="{4EA4CCF5-CE1E-44BA-8B59-CD85C9E17BA6}" srcOrd="6" destOrd="0" presId="urn:microsoft.com/office/officeart/2005/8/layout/gear1"/>
    <dgm:cxn modelId="{62FE496E-1DD2-4228-A28B-0A8BDBE43B95}" type="presParOf" srcId="{8101BA9D-7AD0-499C-97A6-66E3DB48FBD2}" destId="{8ADE65F7-B81F-498D-801C-9C2800FF707D}" srcOrd="7" destOrd="0" presId="urn:microsoft.com/office/officeart/2005/8/layout/gear1"/>
    <dgm:cxn modelId="{9C193857-25D3-490C-B4AA-C7DD7B9535FD}" type="presParOf" srcId="{8101BA9D-7AD0-499C-97A6-66E3DB48FBD2}" destId="{820093BB-F536-47B3-A01C-B83098F3DA59}" srcOrd="8" destOrd="0" presId="urn:microsoft.com/office/officeart/2005/8/layout/gear1"/>
    <dgm:cxn modelId="{8A8F7496-6954-40D4-AF60-32AEBCEBBC5C}" type="presParOf" srcId="{8101BA9D-7AD0-499C-97A6-66E3DB48FBD2}" destId="{D9620F44-5B83-43AA-86F0-EB48243301D9}" srcOrd="9" destOrd="0" presId="urn:microsoft.com/office/officeart/2005/8/layout/gear1"/>
    <dgm:cxn modelId="{9D48465E-E3A5-4BBC-B656-D0362B5983AF}" type="presParOf" srcId="{8101BA9D-7AD0-499C-97A6-66E3DB48FBD2}" destId="{783FC398-B56D-487B-AE0A-3BABC87EBE2F}" srcOrd="10" destOrd="0" presId="urn:microsoft.com/office/officeart/2005/8/layout/gear1"/>
    <dgm:cxn modelId="{2DDFCB89-8A8A-472D-882C-86C2929C79F2}" type="presParOf" srcId="{8101BA9D-7AD0-499C-97A6-66E3DB48FBD2}" destId="{05D44608-092D-499D-BD8D-B16707F44B92}" srcOrd="11" destOrd="0" presId="urn:microsoft.com/office/officeart/2005/8/layout/gear1"/>
    <dgm:cxn modelId="{2164AA85-27BC-401B-938B-1124F4EB31D7}" type="presParOf" srcId="{8101BA9D-7AD0-499C-97A6-66E3DB48FBD2}" destId="{D8530C82-40D8-4EF2-A1AA-4B4DD1162C34}"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953A07-5360-4F6A-882F-D55988D4517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3414EE74-65F5-487F-9F37-C36B9607E645}">
      <dgm:prSet phldrT="[文本]"/>
      <dgm:spPr/>
      <dgm: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参数调优系统在无锡超算集成和完善</a:t>
          </a:r>
        </a:p>
      </dgm:t>
    </dgm:pt>
    <dgm:pt modelId="{9C62827F-5A62-4119-ADDC-96835283222F}" type="parTrans" cxnId="{08096597-03A7-4962-BBE7-766DDB15C2EC}">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A70371F4-34EA-490B-A889-8CB150FDEB4A}" type="sibTrans" cxnId="{08096597-03A7-4962-BBE7-766DDB15C2EC}">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A0316012-0987-48AE-A8C1-EB77F5F2DD6F}">
      <dgm:prSet phldrT="[文本]"/>
      <dgm:spPr/>
      <dgm: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耦合模式调优</a:t>
          </a:r>
          <a:br>
            <a:rPr lang="en-US" altLang="zh-CN" dirty="0">
              <a:latin typeface="Times New Roman" panose="02020603050405020304" pitchFamily="18" charset="0"/>
              <a:ea typeface="黑体" panose="02010609060101010101" pitchFamily="49" charset="-122"/>
              <a:cs typeface="Times New Roman" panose="02020603050405020304" pitchFamily="18" charset="0"/>
            </a:rPr>
          </a:b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算法持续改进</a:t>
          </a:r>
        </a:p>
      </dgm:t>
    </dgm:pt>
    <dgm:pt modelId="{7DE3D93F-797B-40A7-80E7-347B23763859}" type="parTrans" cxnId="{3003334E-BE85-402A-B2F6-122A8F594F29}">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1EAF78DE-8A74-47DC-AC7F-A1671801F0FF}" type="sibTrans" cxnId="{3003334E-BE85-402A-B2F6-122A8F594F29}">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9C1F7B99-2430-4549-86CF-CC44C29C913F}">
      <dgm:prSet phldrT="[文本]"/>
      <dgm:spPr/>
      <dgm: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深入调优过程助力模式诊断分析</a:t>
          </a:r>
        </a:p>
      </dgm:t>
    </dgm:pt>
    <dgm:pt modelId="{9D1CC3F3-47E7-4C41-95C4-222A2D11856D}" type="parTrans" cxnId="{413AA7B1-ACBF-40B7-ADFF-1A0EF5CE80A6}">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2B482892-2416-4EA9-A0D0-36A39F1B48B7}" type="sibTrans" cxnId="{413AA7B1-ACBF-40B7-ADFF-1A0EF5CE80A6}">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1A8962B0-B99C-4DA6-8BED-1A7E5A85869F}" type="pres">
      <dgm:prSet presAssocID="{3E953A07-5360-4F6A-882F-D55988D45173}" presName="diagram" presStyleCnt="0">
        <dgm:presLayoutVars>
          <dgm:dir/>
          <dgm:resizeHandles val="exact"/>
        </dgm:presLayoutVars>
      </dgm:prSet>
      <dgm:spPr/>
    </dgm:pt>
    <dgm:pt modelId="{B5DE57C2-F6A7-44F8-95BF-172A53F5F85D}" type="pres">
      <dgm:prSet presAssocID="{3414EE74-65F5-487F-9F37-C36B9607E645}" presName="node" presStyleLbl="node1" presStyleIdx="0" presStyleCnt="3">
        <dgm:presLayoutVars>
          <dgm:bulletEnabled val="1"/>
        </dgm:presLayoutVars>
      </dgm:prSet>
      <dgm:spPr/>
    </dgm:pt>
    <dgm:pt modelId="{AA86EB38-4760-4858-8F56-CBE2A72F3C67}" type="pres">
      <dgm:prSet presAssocID="{A70371F4-34EA-490B-A889-8CB150FDEB4A}" presName="sibTrans" presStyleCnt="0"/>
      <dgm:spPr/>
    </dgm:pt>
    <dgm:pt modelId="{ABC642D3-FB92-4F2B-8FE6-E0656E4470D5}" type="pres">
      <dgm:prSet presAssocID="{A0316012-0987-48AE-A8C1-EB77F5F2DD6F}" presName="node" presStyleLbl="node1" presStyleIdx="1" presStyleCnt="3">
        <dgm:presLayoutVars>
          <dgm:bulletEnabled val="1"/>
        </dgm:presLayoutVars>
      </dgm:prSet>
      <dgm:spPr/>
    </dgm:pt>
    <dgm:pt modelId="{763CDBE1-16FA-4193-9259-75CF94C91205}" type="pres">
      <dgm:prSet presAssocID="{1EAF78DE-8A74-47DC-AC7F-A1671801F0FF}" presName="sibTrans" presStyleCnt="0"/>
      <dgm:spPr/>
    </dgm:pt>
    <dgm:pt modelId="{D2E4BEC9-07A2-48A6-A0FB-E7B652933BC2}" type="pres">
      <dgm:prSet presAssocID="{9C1F7B99-2430-4549-86CF-CC44C29C913F}" presName="node" presStyleLbl="node1" presStyleIdx="2" presStyleCnt="3">
        <dgm:presLayoutVars>
          <dgm:bulletEnabled val="1"/>
        </dgm:presLayoutVars>
      </dgm:prSet>
      <dgm:spPr/>
    </dgm:pt>
  </dgm:ptLst>
  <dgm:cxnLst>
    <dgm:cxn modelId="{514F8C13-AC0D-4D71-9D91-0D6BAD7FF5E9}" type="presOf" srcId="{3414EE74-65F5-487F-9F37-C36B9607E645}" destId="{B5DE57C2-F6A7-44F8-95BF-172A53F5F85D}" srcOrd="0" destOrd="0" presId="urn:microsoft.com/office/officeart/2005/8/layout/default"/>
    <dgm:cxn modelId="{7C5C2E4E-4670-4F35-A4CF-DA7D3F1E7EDA}" type="presOf" srcId="{3E953A07-5360-4F6A-882F-D55988D45173}" destId="{1A8962B0-B99C-4DA6-8BED-1A7E5A85869F}" srcOrd="0" destOrd="0" presId="urn:microsoft.com/office/officeart/2005/8/layout/default"/>
    <dgm:cxn modelId="{3003334E-BE85-402A-B2F6-122A8F594F29}" srcId="{3E953A07-5360-4F6A-882F-D55988D45173}" destId="{A0316012-0987-48AE-A8C1-EB77F5F2DD6F}" srcOrd="1" destOrd="0" parTransId="{7DE3D93F-797B-40A7-80E7-347B23763859}" sibTransId="{1EAF78DE-8A74-47DC-AC7F-A1671801F0FF}"/>
    <dgm:cxn modelId="{999DDD8B-9E24-4F39-9FB6-BDB5C2F978B8}" type="presOf" srcId="{A0316012-0987-48AE-A8C1-EB77F5F2DD6F}" destId="{ABC642D3-FB92-4F2B-8FE6-E0656E4470D5}" srcOrd="0" destOrd="0" presId="urn:microsoft.com/office/officeart/2005/8/layout/default"/>
    <dgm:cxn modelId="{08096597-03A7-4962-BBE7-766DDB15C2EC}" srcId="{3E953A07-5360-4F6A-882F-D55988D45173}" destId="{3414EE74-65F5-487F-9F37-C36B9607E645}" srcOrd="0" destOrd="0" parTransId="{9C62827F-5A62-4119-ADDC-96835283222F}" sibTransId="{A70371F4-34EA-490B-A889-8CB150FDEB4A}"/>
    <dgm:cxn modelId="{413AA7B1-ACBF-40B7-ADFF-1A0EF5CE80A6}" srcId="{3E953A07-5360-4F6A-882F-D55988D45173}" destId="{9C1F7B99-2430-4549-86CF-CC44C29C913F}" srcOrd="2" destOrd="0" parTransId="{9D1CC3F3-47E7-4C41-95C4-222A2D11856D}" sibTransId="{2B482892-2416-4EA9-A0D0-36A39F1B48B7}"/>
    <dgm:cxn modelId="{4470BEF6-F484-4BA6-B6E3-4837DF850252}" type="presOf" srcId="{9C1F7B99-2430-4549-86CF-CC44C29C913F}" destId="{D2E4BEC9-07A2-48A6-A0FB-E7B652933BC2}" srcOrd="0" destOrd="0" presId="urn:microsoft.com/office/officeart/2005/8/layout/default"/>
    <dgm:cxn modelId="{69E08C9F-DFC9-4D79-B1DD-B53AAB6CBE91}" type="presParOf" srcId="{1A8962B0-B99C-4DA6-8BED-1A7E5A85869F}" destId="{B5DE57C2-F6A7-44F8-95BF-172A53F5F85D}" srcOrd="0" destOrd="0" presId="urn:microsoft.com/office/officeart/2005/8/layout/default"/>
    <dgm:cxn modelId="{34FDA9E2-C5E5-4FA1-8926-A90367B39C7A}" type="presParOf" srcId="{1A8962B0-B99C-4DA6-8BED-1A7E5A85869F}" destId="{AA86EB38-4760-4858-8F56-CBE2A72F3C67}" srcOrd="1" destOrd="0" presId="urn:microsoft.com/office/officeart/2005/8/layout/default"/>
    <dgm:cxn modelId="{69BECEED-660D-4AFC-A323-56DCEE9F622E}" type="presParOf" srcId="{1A8962B0-B99C-4DA6-8BED-1A7E5A85869F}" destId="{ABC642D3-FB92-4F2B-8FE6-E0656E4470D5}" srcOrd="2" destOrd="0" presId="urn:microsoft.com/office/officeart/2005/8/layout/default"/>
    <dgm:cxn modelId="{CDD545C7-6919-4311-ADCC-D9A9F571C5DC}" type="presParOf" srcId="{1A8962B0-B99C-4DA6-8BED-1A7E5A85869F}" destId="{763CDBE1-16FA-4193-9259-75CF94C91205}" srcOrd="3" destOrd="0" presId="urn:microsoft.com/office/officeart/2005/8/layout/default"/>
    <dgm:cxn modelId="{6A1C9C5A-D0B3-46AC-9DF0-1FD4DB873CFB}" type="presParOf" srcId="{1A8962B0-B99C-4DA6-8BED-1A7E5A85869F}" destId="{D2E4BEC9-07A2-48A6-A0FB-E7B652933BC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B8975-5646-3A49-9A5C-49CDA341DF43}">
      <dsp:nvSpPr>
        <dsp:cNvPr id="0" name=""/>
        <dsp:cNvSpPr/>
      </dsp:nvSpPr>
      <dsp:spPr>
        <a:xfrm>
          <a:off x="0" y="1227054"/>
          <a:ext cx="7986713" cy="78125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zh-CN" sz="2400" kern="1200" dirty="0">
              <a:latin typeface="黑体" panose="02010609060101010101" pitchFamily="49" charset="-122"/>
              <a:ea typeface="黑体" panose="02010609060101010101" pitchFamily="49" charset="-122"/>
            </a:rPr>
            <a:t>建成我国首个一体化的地球系统模式公共软件平台</a:t>
          </a:r>
          <a:endParaRPr lang="en-US" sz="2400" kern="1200" dirty="0"/>
        </a:p>
      </dsp:txBody>
      <dsp:txXfrm>
        <a:off x="38138" y="1265192"/>
        <a:ext cx="7910437" cy="704982"/>
      </dsp:txXfrm>
    </dsp:sp>
    <dsp:sp modelId="{0DA3DD97-E14B-AC45-81BB-8454B034975A}">
      <dsp:nvSpPr>
        <dsp:cNvPr id="0" name=""/>
        <dsp:cNvSpPr/>
      </dsp:nvSpPr>
      <dsp:spPr>
        <a:xfrm>
          <a:off x="0" y="1992360"/>
          <a:ext cx="7986713" cy="161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578"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solidFill>
              <a:srgbClr val="FF0000"/>
            </a:solidFill>
          </a:endParaRPr>
        </a:p>
        <a:p>
          <a:pPr marL="228600" lvl="1" indent="-228600" algn="l" defTabSz="1066800">
            <a:lnSpc>
              <a:spcPct val="90000"/>
            </a:lnSpc>
            <a:spcBef>
              <a:spcPct val="0"/>
            </a:spcBef>
            <a:spcAft>
              <a:spcPct val="20000"/>
            </a:spcAft>
            <a:buChar char="•"/>
          </a:pPr>
          <a:r>
            <a:rPr lang="zh-CN" altLang="en-US" sz="2400" kern="1200" dirty="0">
              <a:latin typeface="黑体" panose="02010609060101010101" pitchFamily="49" charset="-122"/>
              <a:ea typeface="黑体" panose="02010609060101010101" pitchFamily="49" charset="-122"/>
            </a:rPr>
            <a:t>形成对试验设计、模式耦合、结果评估、大数据分析、模式优化等模式研发与应用</a:t>
          </a:r>
          <a:r>
            <a:rPr lang="zh-CN" altLang="en-US" sz="2400" kern="1200" dirty="0">
              <a:solidFill>
                <a:srgbClr val="FF0000"/>
              </a:solidFill>
              <a:latin typeface="黑体" panose="02010609060101010101" pitchFamily="49" charset="-122"/>
              <a:ea typeface="黑体" panose="02010609060101010101" pitchFamily="49" charset="-122"/>
            </a:rPr>
            <a:t>全流程</a:t>
          </a:r>
          <a:r>
            <a:rPr lang="zh-CN" altLang="en-US" sz="2400" kern="1200" dirty="0">
              <a:latin typeface="黑体" panose="02010609060101010101" pitchFamily="49" charset="-122"/>
              <a:ea typeface="黑体" panose="02010609060101010101" pitchFamily="49" charset="-122"/>
            </a:rPr>
            <a:t>的高效</a:t>
          </a:r>
          <a:r>
            <a:rPr lang="zh-CN" altLang="en-US" sz="2400" kern="1200" dirty="0">
              <a:solidFill>
                <a:srgbClr val="FF0000"/>
              </a:solidFill>
              <a:latin typeface="黑体" panose="02010609060101010101" pitchFamily="49" charset="-122"/>
              <a:ea typeface="黑体" panose="02010609060101010101" pitchFamily="49" charset="-122"/>
            </a:rPr>
            <a:t>软件支持</a:t>
          </a:r>
          <a:endParaRPr lang="en-US" sz="2400" kern="1200" dirty="0">
            <a:solidFill>
              <a:srgbClr val="FF0000"/>
            </a:solidFill>
          </a:endParaRPr>
        </a:p>
        <a:p>
          <a:pPr marL="228600" lvl="1" indent="-228600" algn="l" defTabSz="1066800">
            <a:lnSpc>
              <a:spcPct val="90000"/>
            </a:lnSpc>
            <a:spcBef>
              <a:spcPct val="0"/>
            </a:spcBef>
            <a:spcAft>
              <a:spcPct val="20000"/>
            </a:spcAft>
            <a:buChar char="•"/>
          </a:pPr>
          <a:endParaRPr lang="en-US" sz="2400" kern="1200" dirty="0">
            <a:solidFill>
              <a:srgbClr val="FF0000"/>
            </a:solidFill>
          </a:endParaRPr>
        </a:p>
      </dsp:txBody>
      <dsp:txXfrm>
        <a:off x="0" y="1992360"/>
        <a:ext cx="7986713" cy="1614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F1387-2637-447F-8E9C-4CB9DB3B08DD}">
      <dsp:nvSpPr>
        <dsp:cNvPr id="0" name=""/>
        <dsp:cNvSpPr/>
      </dsp:nvSpPr>
      <dsp:spPr>
        <a:xfrm>
          <a:off x="2844800" y="1828800"/>
          <a:ext cx="2235200" cy="2235200"/>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黑体" panose="02010609060101010101" pitchFamily="49" charset="-122"/>
              <a:ea typeface="黑体" panose="02010609060101010101" pitchFamily="49" charset="-122"/>
            </a:rPr>
            <a:t>基于模式的科学活动</a:t>
          </a:r>
        </a:p>
      </dsp:txBody>
      <dsp:txXfrm>
        <a:off x="3294175" y="2352385"/>
        <a:ext cx="1336450" cy="1148939"/>
      </dsp:txXfrm>
    </dsp:sp>
    <dsp:sp modelId="{18B45D90-85B5-40FB-A09F-2FEEE1E7F040}">
      <dsp:nvSpPr>
        <dsp:cNvPr id="0" name=""/>
        <dsp:cNvSpPr/>
      </dsp:nvSpPr>
      <dsp:spPr>
        <a:xfrm>
          <a:off x="1544320" y="1300480"/>
          <a:ext cx="1625600" cy="1625600"/>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黑体" panose="02010609060101010101" pitchFamily="49" charset="-122"/>
              <a:ea typeface="黑体" panose="02010609060101010101" pitchFamily="49" charset="-122"/>
            </a:rPr>
            <a:t>模式试验管理</a:t>
          </a:r>
        </a:p>
      </dsp:txBody>
      <dsp:txXfrm>
        <a:off x="1953570" y="1712203"/>
        <a:ext cx="807100" cy="802154"/>
      </dsp:txXfrm>
    </dsp:sp>
    <dsp:sp modelId="{4EA4CCF5-CE1E-44BA-8B59-CD85C9E17BA6}">
      <dsp:nvSpPr>
        <dsp:cNvPr id="0" name=""/>
        <dsp:cNvSpPr/>
      </dsp:nvSpPr>
      <dsp:spPr>
        <a:xfrm rot="20700000">
          <a:off x="2454821" y="178981"/>
          <a:ext cx="1592756" cy="1592756"/>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黑体" panose="02010609060101010101" pitchFamily="49" charset="-122"/>
              <a:ea typeface="黑体" panose="02010609060101010101" pitchFamily="49" charset="-122"/>
            </a:rPr>
            <a:t>模式</a:t>
          </a:r>
          <a:br>
            <a:rPr lang="en-US" altLang="zh-CN" sz="1900" kern="1200" dirty="0">
              <a:latin typeface="黑体" panose="02010609060101010101" pitchFamily="49" charset="-122"/>
              <a:ea typeface="黑体" panose="02010609060101010101" pitchFamily="49" charset="-122"/>
            </a:rPr>
          </a:br>
          <a:r>
            <a:rPr lang="zh-CN" altLang="en-US" sz="1900" kern="1200" dirty="0">
              <a:latin typeface="黑体" panose="02010609060101010101" pitchFamily="49" charset="-122"/>
              <a:ea typeface="黑体" panose="02010609060101010101" pitchFamily="49" charset="-122"/>
            </a:rPr>
            <a:t>构建</a:t>
          </a:r>
        </a:p>
      </dsp:txBody>
      <dsp:txXfrm rot="-20700000">
        <a:off x="2804160" y="528320"/>
        <a:ext cx="894080" cy="894080"/>
      </dsp:txXfrm>
    </dsp:sp>
    <dsp:sp modelId="{783FC398-B56D-487B-AE0A-3BABC87EBE2F}">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D44608-092D-499D-BD8D-B16707F44B92}">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530C82-40D8-4EF2-A1AA-4B4DD1162C34}">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E57C2-F6A7-44F8-95BF-172A53F5F85D}">
      <dsp:nvSpPr>
        <dsp:cNvPr id="0" name=""/>
        <dsp:cNvSpPr/>
      </dsp:nvSpPr>
      <dsp:spPr>
        <a:xfrm>
          <a:off x="914" y="118377"/>
          <a:ext cx="3565239" cy="213914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Times New Roman" panose="02020603050405020304" pitchFamily="18" charset="0"/>
              <a:ea typeface="黑体" panose="02010609060101010101" pitchFamily="49" charset="-122"/>
              <a:cs typeface="Times New Roman" panose="02020603050405020304" pitchFamily="18" charset="0"/>
            </a:rPr>
            <a:t>参数调优系统在无锡超算集成和完善</a:t>
          </a:r>
        </a:p>
      </dsp:txBody>
      <dsp:txXfrm>
        <a:off x="914" y="118377"/>
        <a:ext cx="3565239" cy="2139143"/>
      </dsp:txXfrm>
    </dsp:sp>
    <dsp:sp modelId="{ABC642D3-FB92-4F2B-8FE6-E0656E4470D5}">
      <dsp:nvSpPr>
        <dsp:cNvPr id="0" name=""/>
        <dsp:cNvSpPr/>
      </dsp:nvSpPr>
      <dsp:spPr>
        <a:xfrm>
          <a:off x="3922677" y="118377"/>
          <a:ext cx="3565239" cy="213914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Times New Roman" panose="02020603050405020304" pitchFamily="18" charset="0"/>
              <a:ea typeface="黑体" panose="02010609060101010101" pitchFamily="49" charset="-122"/>
              <a:cs typeface="Times New Roman" panose="02020603050405020304" pitchFamily="18" charset="0"/>
            </a:rPr>
            <a:t>耦合模式调优</a:t>
          </a:r>
          <a:br>
            <a:rPr lang="en-US" altLang="zh-CN" sz="4000" kern="1200" dirty="0">
              <a:latin typeface="Times New Roman" panose="02020603050405020304" pitchFamily="18" charset="0"/>
              <a:ea typeface="黑体" panose="02010609060101010101" pitchFamily="49" charset="-122"/>
              <a:cs typeface="Times New Roman" panose="02020603050405020304" pitchFamily="18" charset="0"/>
            </a:rPr>
          </a:br>
          <a:r>
            <a:rPr lang="zh-CN" altLang="en-US" sz="4000" kern="1200" dirty="0">
              <a:latin typeface="Times New Roman" panose="02020603050405020304" pitchFamily="18" charset="0"/>
              <a:ea typeface="黑体" panose="02010609060101010101" pitchFamily="49" charset="-122"/>
              <a:cs typeface="Times New Roman" panose="02020603050405020304" pitchFamily="18" charset="0"/>
            </a:rPr>
            <a:t>算法持续改进</a:t>
          </a:r>
        </a:p>
      </dsp:txBody>
      <dsp:txXfrm>
        <a:off x="3922677" y="118377"/>
        <a:ext cx="3565239" cy="2139143"/>
      </dsp:txXfrm>
    </dsp:sp>
    <dsp:sp modelId="{D2E4BEC9-07A2-48A6-A0FB-E7B652933BC2}">
      <dsp:nvSpPr>
        <dsp:cNvPr id="0" name=""/>
        <dsp:cNvSpPr/>
      </dsp:nvSpPr>
      <dsp:spPr>
        <a:xfrm>
          <a:off x="1961796" y="2614044"/>
          <a:ext cx="3565239" cy="21391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Times New Roman" panose="02020603050405020304" pitchFamily="18" charset="0"/>
              <a:ea typeface="黑体" panose="02010609060101010101" pitchFamily="49" charset="-122"/>
              <a:cs typeface="Times New Roman" panose="02020603050405020304" pitchFamily="18" charset="0"/>
            </a:rPr>
            <a:t>深入调优过程助力模式诊断分析</a:t>
          </a:r>
        </a:p>
      </dsp:txBody>
      <dsp:txXfrm>
        <a:off x="1961796" y="2614044"/>
        <a:ext cx="3565239" cy="21391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86C652F1-82F0-40CF-AD9D-D69ED14835C7}" type="datetimeFigureOut">
              <a:rPr lang="zh-CN" altLang="en-US"/>
              <a:pPr>
                <a:defRPr/>
              </a:pPr>
              <a:t>2019/10/8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3D4E2E1-CF93-4F07-ADB5-047FD0775CBF}"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a:latin typeface="Arial" panose="020B0604020202020204" pitchFamily="34" charset="0"/>
              </a:rPr>
              <a:t>School of Software Tsinghua University</a:t>
            </a:r>
          </a:p>
        </p:txBody>
      </p:sp>
      <p:sp>
        <p:nvSpPr>
          <p:cNvPr id="6246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583B479-9345-405F-A52E-E1D4FCDB61FC}" type="slidenum">
              <a:rPr lang="en-US" altLang="zh-CN">
                <a:latin typeface="Arial" panose="020B0604020202020204" pitchFamily="34" charset="0"/>
              </a:rPr>
              <a:pPr/>
              <a:t>1</a:t>
            </a:fld>
            <a:endParaRPr lang="en-US" altLang="zh-CN">
              <a:latin typeface="Arial" panose="020B0604020202020204" pitchFamily="34" charset="0"/>
            </a:endParaRPr>
          </a:p>
        </p:txBody>
      </p:sp>
      <p:sp>
        <p:nvSpPr>
          <p:cNvPr id="6246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吉大的东西还没有加入！</a:t>
            </a:r>
            <a:endParaRPr lang="en-US" altLang="zh-CN" dirty="0"/>
          </a:p>
          <a:p>
            <a:pPr>
              <a:spcBef>
                <a:spcPct val="0"/>
              </a:spcBef>
            </a:pPr>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478</a:t>
            </a:r>
            <a:r>
              <a:rPr kumimoji="1" lang="zh-CN" altLang="en-US" dirty="0"/>
              <a:t>个有效点</a:t>
            </a:r>
          </a:p>
        </p:txBody>
      </p:sp>
      <p:sp>
        <p:nvSpPr>
          <p:cNvPr id="4" name="幻灯片编号占位符 3"/>
          <p:cNvSpPr>
            <a:spLocks noGrp="1"/>
          </p:cNvSpPr>
          <p:nvPr>
            <p:ph type="sldNum" sz="quarter" idx="10"/>
          </p:nvPr>
        </p:nvSpPr>
        <p:spPr/>
        <p:txBody>
          <a:bodyPr/>
          <a:lstStyle/>
          <a:p>
            <a:fld id="{B234CF15-4526-3C43-B32E-FD23934AF13B}" type="slidenum">
              <a:rPr kumimoji="1" lang="zh-CN" altLang="en-US" smtClean="0"/>
              <a:t>57</a:t>
            </a:fld>
            <a:endParaRPr kumimoji="1" lang="zh-CN" altLang="en-US"/>
          </a:p>
        </p:txBody>
      </p:sp>
    </p:spTree>
    <p:extLst>
      <p:ext uri="{BB962C8B-B14F-4D97-AF65-F5344CB8AC3E}">
        <p14:creationId xmlns:p14="http://schemas.microsoft.com/office/powerpoint/2010/main" val="682223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478</a:t>
            </a:r>
            <a:r>
              <a:rPr kumimoji="1" lang="zh-CN" altLang="en-US" dirty="0"/>
              <a:t>个有效点</a:t>
            </a:r>
          </a:p>
        </p:txBody>
      </p:sp>
      <p:sp>
        <p:nvSpPr>
          <p:cNvPr id="4" name="幻灯片编号占位符 3"/>
          <p:cNvSpPr>
            <a:spLocks noGrp="1"/>
          </p:cNvSpPr>
          <p:nvPr>
            <p:ph type="sldNum" sz="quarter" idx="10"/>
          </p:nvPr>
        </p:nvSpPr>
        <p:spPr/>
        <p:txBody>
          <a:bodyPr/>
          <a:lstStyle/>
          <a:p>
            <a:fld id="{B234CF15-4526-3C43-B32E-FD23934AF13B}" type="slidenum">
              <a:rPr kumimoji="1" lang="zh-CN" altLang="en-US" smtClean="0"/>
              <a:t>58</a:t>
            </a:fld>
            <a:endParaRPr kumimoji="1" lang="zh-CN" altLang="en-US"/>
          </a:p>
        </p:txBody>
      </p:sp>
    </p:spTree>
    <p:extLst>
      <p:ext uri="{BB962C8B-B14F-4D97-AF65-F5344CB8AC3E}">
        <p14:creationId xmlns:p14="http://schemas.microsoft.com/office/powerpoint/2010/main" val="307541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5F3C4-B87A-4BB1-9FC1-B7A6E99EB08D}" type="slidenum">
              <a:rPr lang="zh-CN" altLang="en-US" smtClean="0"/>
              <a:t>15</a:t>
            </a:fld>
            <a:endParaRPr lang="zh-CN" altLang="en-US"/>
          </a:p>
        </p:txBody>
      </p:sp>
    </p:spTree>
    <p:extLst>
      <p:ext uri="{BB962C8B-B14F-4D97-AF65-F5344CB8AC3E}">
        <p14:creationId xmlns:p14="http://schemas.microsoft.com/office/powerpoint/2010/main" val="285140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BFS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的算法：遍历图上节点，对前序节点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连接的边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v,u</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所指示的目的节点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进行更新。</a:t>
            </a:r>
            <a:endParaRPr lang="en-US" dirty="0"/>
          </a:p>
        </p:txBody>
      </p:sp>
      <p:sp>
        <p:nvSpPr>
          <p:cNvPr id="4" name="Slide Number Placeholder 3"/>
          <p:cNvSpPr>
            <a:spLocks noGrp="1"/>
          </p:cNvSpPr>
          <p:nvPr>
            <p:ph type="sldNum" sz="quarter" idx="10"/>
          </p:nvPr>
        </p:nvSpPr>
        <p:spPr/>
        <p:txBody>
          <a:bodyPr/>
          <a:lstStyle/>
          <a:p>
            <a:pPr>
              <a:defRPr/>
            </a:pPr>
            <a:fld id="{FD52F7FF-2BD8-4798-84EF-2C13BD229CAD}" type="slidenum">
              <a:rPr lang="en-US" altLang="zh-CN" smtClean="0"/>
              <a:pPr>
                <a:defRPr/>
              </a:pPr>
              <a:t>40</a:t>
            </a:fld>
            <a:endParaRPr lang="zh-CN" altLang="zh-CN"/>
          </a:p>
        </p:txBody>
      </p:sp>
      <p:sp>
        <p:nvSpPr>
          <p:cNvPr id="5" name="Footer Placeholder 4"/>
          <p:cNvSpPr>
            <a:spLocks noGrp="1"/>
          </p:cNvSpPr>
          <p:nvPr>
            <p:ph type="ftr" sz="quarter" idx="11"/>
          </p:nvPr>
        </p:nvSpPr>
        <p:spPr/>
        <p:txBody>
          <a:bodyPr/>
          <a:lstStyle/>
          <a:p>
            <a:pPr>
              <a:defRPr/>
            </a:pPr>
            <a:r>
              <a:rPr lang="en-US" altLang="zh-CN"/>
              <a:t>Tsinghua</a:t>
            </a:r>
            <a:endParaRPr lang="zh-CN"/>
          </a:p>
        </p:txBody>
      </p:sp>
    </p:spTree>
    <p:extLst>
      <p:ext uri="{BB962C8B-B14F-4D97-AF65-F5344CB8AC3E}">
        <p14:creationId xmlns:p14="http://schemas.microsoft.com/office/powerpoint/2010/main" val="227147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BFS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的算法：遍历图上节点，对前序节点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连接的边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v,u</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所指示的目的节点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进行更新。</a:t>
            </a:r>
            <a:endParaRPr lang="en-US" dirty="0"/>
          </a:p>
        </p:txBody>
      </p:sp>
      <p:sp>
        <p:nvSpPr>
          <p:cNvPr id="4" name="Slide Number Placeholder 3"/>
          <p:cNvSpPr>
            <a:spLocks noGrp="1"/>
          </p:cNvSpPr>
          <p:nvPr>
            <p:ph type="sldNum" sz="quarter" idx="10"/>
          </p:nvPr>
        </p:nvSpPr>
        <p:spPr/>
        <p:txBody>
          <a:bodyPr/>
          <a:lstStyle/>
          <a:p>
            <a:pPr>
              <a:defRPr/>
            </a:pPr>
            <a:fld id="{FD52F7FF-2BD8-4798-84EF-2C13BD229CAD}" type="slidenum">
              <a:rPr lang="en-US" altLang="zh-CN" smtClean="0"/>
              <a:pPr>
                <a:defRPr/>
              </a:pPr>
              <a:t>41</a:t>
            </a:fld>
            <a:endParaRPr lang="zh-CN" altLang="zh-CN"/>
          </a:p>
        </p:txBody>
      </p:sp>
      <p:sp>
        <p:nvSpPr>
          <p:cNvPr id="5" name="Footer Placeholder 4"/>
          <p:cNvSpPr>
            <a:spLocks noGrp="1"/>
          </p:cNvSpPr>
          <p:nvPr>
            <p:ph type="ftr" sz="quarter" idx="11"/>
          </p:nvPr>
        </p:nvSpPr>
        <p:spPr/>
        <p:txBody>
          <a:bodyPr/>
          <a:lstStyle/>
          <a:p>
            <a:pPr>
              <a:defRPr/>
            </a:pPr>
            <a:r>
              <a:rPr lang="en-US" altLang="zh-CN"/>
              <a:t>Tsinghua</a:t>
            </a:r>
            <a:endParaRPr lang="zh-CN"/>
          </a:p>
        </p:txBody>
      </p:sp>
    </p:spTree>
    <p:extLst>
      <p:ext uri="{BB962C8B-B14F-4D97-AF65-F5344CB8AC3E}">
        <p14:creationId xmlns:p14="http://schemas.microsoft.com/office/powerpoint/2010/main" val="312259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5F3C4-B87A-4BB1-9FC1-B7A6E99EB08D}" type="slidenum">
              <a:rPr lang="zh-CN" altLang="en-US" smtClean="0"/>
              <a:t>43</a:t>
            </a:fld>
            <a:endParaRPr lang="zh-CN" altLang="en-US"/>
          </a:p>
        </p:txBody>
      </p:sp>
    </p:spTree>
    <p:extLst>
      <p:ext uri="{BB962C8B-B14F-4D97-AF65-F5344CB8AC3E}">
        <p14:creationId xmlns:p14="http://schemas.microsoft.com/office/powerpoint/2010/main" val="349737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可用性和鲁棒性</a:t>
            </a:r>
          </a:p>
        </p:txBody>
      </p:sp>
      <p:sp>
        <p:nvSpPr>
          <p:cNvPr id="4" name="灯片编号占位符 3"/>
          <p:cNvSpPr>
            <a:spLocks noGrp="1"/>
          </p:cNvSpPr>
          <p:nvPr>
            <p:ph type="sldNum" sz="quarter" idx="10"/>
          </p:nvPr>
        </p:nvSpPr>
        <p:spPr/>
        <p:txBody>
          <a:bodyPr/>
          <a:lstStyle/>
          <a:p>
            <a:fld id="{83D4E2E1-CF93-4F07-ADB5-047FD0775CBF}" type="slidenum">
              <a:rPr lang="zh-CN" altLang="en-US" smtClean="0"/>
              <a:pPr/>
              <a:t>45</a:t>
            </a:fld>
            <a:endParaRPr lang="zh-CN" altLang="en-US"/>
          </a:p>
        </p:txBody>
      </p:sp>
    </p:spTree>
    <p:extLst>
      <p:ext uri="{BB962C8B-B14F-4D97-AF65-F5344CB8AC3E}">
        <p14:creationId xmlns:p14="http://schemas.microsoft.com/office/powerpoint/2010/main" val="3707679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来看第一个研究内容：。在气候模式不断的发展过程中所需要用到的参数优化方法也在不断扩展。首先在单一气候变量的预测中，例如降水预报，它很重要也很难报，对其进行物理参数优化非常必要。除了关注单一的变量之外，多个重要的气候现象的同时优化也逐渐收到重视，但是在气候预测中，很大可能会出现类似右图的跷跷板效应，一个现象模拟好，另外一个现象很有可能会变差，此时需要综合各个目标性能的多目标优化方法。另外以上两种优化方式都是完全将气候系统模式作为一个黑盒去处理的，完全不考虑其内部的物理机制。然而研究发现，不合适的参数组合很有可能会导致一些重要的物理约束的得不到满足，这个时候需要深入到模式内部，设计合适的有约束优化方法。</a:t>
            </a:r>
          </a:p>
        </p:txBody>
      </p:sp>
      <p:sp>
        <p:nvSpPr>
          <p:cNvPr id="4" name="灯片编号占位符 3"/>
          <p:cNvSpPr>
            <a:spLocks noGrp="1"/>
          </p:cNvSpPr>
          <p:nvPr>
            <p:ph type="sldNum" sz="quarter" idx="10"/>
          </p:nvPr>
        </p:nvSpPr>
        <p:spPr/>
        <p:txBody>
          <a:bodyPr/>
          <a:lstStyle/>
          <a:p>
            <a:fld id="{0436F58B-6BD3-43D3-AE94-9F55191A30B2}" type="slidenum">
              <a:rPr lang="zh-CN" altLang="en-US" smtClean="0"/>
              <a:t>47</a:t>
            </a:fld>
            <a:endParaRPr lang="zh-CN" altLang="en-US"/>
          </a:p>
        </p:txBody>
      </p:sp>
    </p:spTree>
    <p:extLst>
      <p:ext uri="{BB962C8B-B14F-4D97-AF65-F5344CB8AC3E}">
        <p14:creationId xmlns:p14="http://schemas.microsoft.com/office/powerpoint/2010/main" val="699435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478</a:t>
            </a:r>
            <a:r>
              <a:rPr kumimoji="1" lang="zh-CN" altLang="en-US" dirty="0"/>
              <a:t>个有效点</a:t>
            </a:r>
          </a:p>
        </p:txBody>
      </p:sp>
      <p:sp>
        <p:nvSpPr>
          <p:cNvPr id="4" name="幻灯片编号占位符 3"/>
          <p:cNvSpPr>
            <a:spLocks noGrp="1"/>
          </p:cNvSpPr>
          <p:nvPr>
            <p:ph type="sldNum" sz="quarter" idx="10"/>
          </p:nvPr>
        </p:nvSpPr>
        <p:spPr/>
        <p:txBody>
          <a:bodyPr/>
          <a:lstStyle/>
          <a:p>
            <a:fld id="{B234CF15-4526-3C43-B32E-FD23934AF13B}" type="slidenum">
              <a:rPr kumimoji="1" lang="zh-CN" altLang="en-US" smtClean="0"/>
              <a:t>54</a:t>
            </a:fld>
            <a:endParaRPr kumimoji="1" lang="zh-CN" altLang="en-US"/>
          </a:p>
        </p:txBody>
      </p:sp>
    </p:spTree>
    <p:extLst>
      <p:ext uri="{BB962C8B-B14F-4D97-AF65-F5344CB8AC3E}">
        <p14:creationId xmlns:p14="http://schemas.microsoft.com/office/powerpoint/2010/main" val="3771228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478</a:t>
            </a:r>
            <a:r>
              <a:rPr kumimoji="1" lang="zh-CN" altLang="en-US" dirty="0"/>
              <a:t>个有效点</a:t>
            </a:r>
          </a:p>
        </p:txBody>
      </p:sp>
      <p:sp>
        <p:nvSpPr>
          <p:cNvPr id="4" name="幻灯片编号占位符 3"/>
          <p:cNvSpPr>
            <a:spLocks noGrp="1"/>
          </p:cNvSpPr>
          <p:nvPr>
            <p:ph type="sldNum" sz="quarter" idx="10"/>
          </p:nvPr>
        </p:nvSpPr>
        <p:spPr/>
        <p:txBody>
          <a:bodyPr/>
          <a:lstStyle/>
          <a:p>
            <a:fld id="{B234CF15-4526-3C43-B32E-FD23934AF13B}" type="slidenum">
              <a:rPr kumimoji="1" lang="zh-CN" altLang="en-US" smtClean="0"/>
              <a:t>55</a:t>
            </a:fld>
            <a:endParaRPr kumimoji="1" lang="zh-CN" altLang="en-US"/>
          </a:p>
        </p:txBody>
      </p:sp>
    </p:spTree>
    <p:extLst>
      <p:ext uri="{BB962C8B-B14F-4D97-AF65-F5344CB8AC3E}">
        <p14:creationId xmlns:p14="http://schemas.microsoft.com/office/powerpoint/2010/main" val="21896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A3C7650F-B0B6-45E1-BEB6-4D6E50E68832}" type="datetime1">
              <a:rPr lang="zh-CN" altLang="en-US" smtClean="0"/>
              <a:t>2019/10/8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457A841-0EC4-4053-B1F8-E4F7B8574ECB}" type="slidenum">
              <a:rPr lang="zh-CN" altLang="en-US"/>
              <a:pPr/>
              <a:t>‹#›</a:t>
            </a:fld>
            <a:endParaRPr lang="zh-CN" altLang="en-US"/>
          </a:p>
        </p:txBody>
      </p:sp>
    </p:spTree>
    <p:extLst>
      <p:ext uri="{BB962C8B-B14F-4D97-AF65-F5344CB8AC3E}">
        <p14:creationId xmlns:p14="http://schemas.microsoft.com/office/powerpoint/2010/main" val="271678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EE5460D-70BE-43A2-AB56-F9CDDD5C35C4}" type="datetime1">
              <a:rPr lang="zh-CN" altLang="en-US" smtClean="0"/>
              <a:t>2019/10/8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28258CE-8984-4E46-AD91-8B663B9263BA}" type="slidenum">
              <a:rPr lang="zh-CN" altLang="en-US"/>
              <a:pPr/>
              <a:t>‹#›</a:t>
            </a:fld>
            <a:endParaRPr lang="zh-CN" altLang="en-US"/>
          </a:p>
        </p:txBody>
      </p:sp>
    </p:spTree>
    <p:extLst>
      <p:ext uri="{BB962C8B-B14F-4D97-AF65-F5344CB8AC3E}">
        <p14:creationId xmlns:p14="http://schemas.microsoft.com/office/powerpoint/2010/main" val="141084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A732DB2-D9ED-47E0-999F-2261BE1FBD7C}" type="datetime1">
              <a:rPr lang="zh-CN" altLang="en-US" smtClean="0"/>
              <a:t>2019/10/8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37832FA-94AB-411B-88D7-5F192975F4A9}" type="slidenum">
              <a:rPr lang="zh-CN" altLang="en-US"/>
              <a:pPr/>
              <a:t>‹#›</a:t>
            </a:fld>
            <a:endParaRPr lang="zh-CN" altLang="en-US"/>
          </a:p>
        </p:txBody>
      </p:sp>
    </p:spTree>
    <p:extLst>
      <p:ext uri="{BB962C8B-B14F-4D97-AF65-F5344CB8AC3E}">
        <p14:creationId xmlns:p14="http://schemas.microsoft.com/office/powerpoint/2010/main" val="2178761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41631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6EE74BA-002E-4E34-9E41-556AE2BA1A90}" type="datetime1">
              <a:rPr lang="zh-CN" altLang="en-US" smtClean="0"/>
              <a:t>2019/10/8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FDEDF8C-E92C-45B8-9D6E-6DAFC9B0A0EF}" type="slidenum">
              <a:rPr lang="zh-CN" altLang="en-US"/>
              <a:pPr/>
              <a:t>‹#›</a:t>
            </a:fld>
            <a:endParaRPr lang="zh-CN" altLang="en-US"/>
          </a:p>
        </p:txBody>
      </p:sp>
    </p:spTree>
    <p:extLst>
      <p:ext uri="{BB962C8B-B14F-4D97-AF65-F5344CB8AC3E}">
        <p14:creationId xmlns:p14="http://schemas.microsoft.com/office/powerpoint/2010/main" val="399202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D0ED569-8883-4C55-B899-B182BAFFC408}" type="datetime1">
              <a:rPr lang="zh-CN" altLang="en-US" smtClean="0"/>
              <a:t>2019/10/8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3DFE59F-83A9-4B19-A5DB-6A30EEA236A6}" type="slidenum">
              <a:rPr lang="zh-CN" altLang="en-US"/>
              <a:pPr/>
              <a:t>‹#›</a:t>
            </a:fld>
            <a:endParaRPr lang="zh-CN" altLang="en-US"/>
          </a:p>
        </p:txBody>
      </p:sp>
    </p:spTree>
    <p:extLst>
      <p:ext uri="{BB962C8B-B14F-4D97-AF65-F5344CB8AC3E}">
        <p14:creationId xmlns:p14="http://schemas.microsoft.com/office/powerpoint/2010/main" val="198709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8BB86A9-CE80-472C-84B3-36D87CB58B60}" type="datetime1">
              <a:rPr lang="zh-CN" altLang="en-US" smtClean="0"/>
              <a:t>2019/10/8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52DA513-DF9B-4232-BB9B-9A45C9EF24D8}" type="slidenum">
              <a:rPr lang="zh-CN" altLang="en-US"/>
              <a:pPr/>
              <a:t>‹#›</a:t>
            </a:fld>
            <a:endParaRPr lang="zh-CN" altLang="en-US"/>
          </a:p>
        </p:txBody>
      </p:sp>
    </p:spTree>
    <p:extLst>
      <p:ext uri="{BB962C8B-B14F-4D97-AF65-F5344CB8AC3E}">
        <p14:creationId xmlns:p14="http://schemas.microsoft.com/office/powerpoint/2010/main" val="388180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58C2C89-866D-4834-A407-EDCFED745F6A}" type="datetime1">
              <a:rPr lang="zh-CN" altLang="en-US" smtClean="0"/>
              <a:t>2019/10/8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1AFE554A-DB2C-4852-8DF4-CFD8C6FB391B}" type="slidenum">
              <a:rPr lang="zh-CN" altLang="en-US"/>
              <a:pPr/>
              <a:t>‹#›</a:t>
            </a:fld>
            <a:endParaRPr lang="zh-CN" altLang="en-US"/>
          </a:p>
        </p:txBody>
      </p:sp>
    </p:spTree>
    <p:extLst>
      <p:ext uri="{BB962C8B-B14F-4D97-AF65-F5344CB8AC3E}">
        <p14:creationId xmlns:p14="http://schemas.microsoft.com/office/powerpoint/2010/main" val="413780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A7524DC1-2D6A-43ED-A9E7-A307E97CFA46}" type="datetime1">
              <a:rPr lang="zh-CN" altLang="en-US" smtClean="0"/>
              <a:t>2019/10/8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8E512CFE-A991-4376-B1CE-33E3F5BE71D7}" type="slidenum">
              <a:rPr lang="zh-CN" altLang="en-US"/>
              <a:pPr/>
              <a:t>‹#›</a:t>
            </a:fld>
            <a:endParaRPr lang="zh-CN" altLang="en-US"/>
          </a:p>
        </p:txBody>
      </p:sp>
    </p:spTree>
    <p:extLst>
      <p:ext uri="{BB962C8B-B14F-4D97-AF65-F5344CB8AC3E}">
        <p14:creationId xmlns:p14="http://schemas.microsoft.com/office/powerpoint/2010/main" val="2514706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286D855-9916-4360-A0B9-821A61721598}" type="datetime1">
              <a:rPr lang="zh-CN" altLang="en-US" smtClean="0"/>
              <a:t>2019/10/8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8251CD6-BDED-451B-A8E9-661B58941307}" type="slidenum">
              <a:rPr lang="zh-CN" altLang="en-US"/>
              <a:pPr/>
              <a:t>‹#›</a:t>
            </a:fld>
            <a:endParaRPr lang="zh-CN" altLang="en-US"/>
          </a:p>
        </p:txBody>
      </p:sp>
    </p:spTree>
    <p:extLst>
      <p:ext uri="{BB962C8B-B14F-4D97-AF65-F5344CB8AC3E}">
        <p14:creationId xmlns:p14="http://schemas.microsoft.com/office/powerpoint/2010/main" val="3567036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046A33B-6D18-4930-89CB-BDA8B1D4B028}" type="datetime1">
              <a:rPr lang="zh-CN" altLang="en-US" smtClean="0"/>
              <a:t>2019/10/8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BAF652C7-B0E5-4F65-B2F8-7690420D2EF5}" type="slidenum">
              <a:rPr lang="zh-CN" altLang="en-US"/>
              <a:pPr/>
              <a:t>‹#›</a:t>
            </a:fld>
            <a:endParaRPr lang="zh-CN" altLang="en-US"/>
          </a:p>
        </p:txBody>
      </p:sp>
    </p:spTree>
    <p:extLst>
      <p:ext uri="{BB962C8B-B14F-4D97-AF65-F5344CB8AC3E}">
        <p14:creationId xmlns:p14="http://schemas.microsoft.com/office/powerpoint/2010/main" val="3766771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3717ACA-59C9-428F-88C8-836E78804DDD}" type="datetime1">
              <a:rPr lang="zh-CN" altLang="en-US" smtClean="0"/>
              <a:t>2019/10/8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AAC637-FC38-4C26-BE12-44CAC4783204}" type="slidenum">
              <a:rPr lang="zh-CN" altLang="en-US"/>
              <a:pPr/>
              <a:t>‹#›</a:t>
            </a:fld>
            <a:endParaRPr lang="zh-CN" altLang="en-US"/>
          </a:p>
        </p:txBody>
      </p:sp>
    </p:spTree>
    <p:extLst>
      <p:ext uri="{BB962C8B-B14F-4D97-AF65-F5344CB8AC3E}">
        <p14:creationId xmlns:p14="http://schemas.microsoft.com/office/powerpoint/2010/main" val="280137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Cambria Math" panose="02040503050406030204" pitchFamily="18" charset="0"/>
                <a:ea typeface="黑体" panose="02010609060101010101" pitchFamily="49" charset="-122"/>
              </a:defRPr>
            </a:lvl1pPr>
          </a:lstStyle>
          <a:p>
            <a:pPr>
              <a:defRPr/>
            </a:pPr>
            <a:fld id="{931D5310-957D-4B35-AABC-C8B07D653593}" type="datetime1">
              <a:rPr lang="zh-CN" altLang="en-US" smtClean="0"/>
              <a:t>2019/10/8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Cambria Math" panose="02040503050406030204" pitchFamily="18" charset="0"/>
                <a:ea typeface="黑体" panose="02010609060101010101" pitchFamily="49"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mbria Math" panose="02040503050406030204" pitchFamily="18" charset="0"/>
                <a:ea typeface="黑体" panose="02010609060101010101" pitchFamily="49" charset="-122"/>
              </a:defRPr>
            </a:lvl1pPr>
          </a:lstStyle>
          <a:p>
            <a:fld id="{D9F7F54C-DD5F-4738-B988-FB599543B0DD}"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kern="1200">
          <a:solidFill>
            <a:schemeClr val="tx1"/>
          </a:solidFill>
          <a:latin typeface="Cambria Math" panose="02040503050406030204" pitchFamily="18" charset="0"/>
          <a:ea typeface="黑体" panose="02010609060101010101" pitchFamily="49" charset="-122"/>
          <a:cs typeface="+mj-cs"/>
        </a:defRPr>
      </a:lvl1pPr>
      <a:lvl2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2pPr>
      <a:lvl3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3pPr>
      <a:lvl4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4pPr>
      <a:lvl5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5pPr>
      <a:lvl6pPr marL="4572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6pPr>
      <a:lvl7pPr marL="9144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7pPr>
      <a:lvl8pPr marL="13716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8pPr>
      <a:lvl9pPr marL="18288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Cambria Math" panose="02040503050406030204" pitchFamily="18" charset="0"/>
          <a:ea typeface="黑体"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Cambria Math" panose="02040503050406030204" pitchFamily="18" charset="0"/>
          <a:ea typeface="黑体"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Cambria Math" panose="02040503050406030204" pitchFamily="18" charset="0"/>
          <a:ea typeface="黑体"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Cambria Math" panose="02040503050406030204" pitchFamily="18" charset="0"/>
          <a:ea typeface="黑体"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Cambria Math" panose="020405030504060302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6.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9.png"/><Relationship Id="rId5" Type="http://schemas.openxmlformats.org/officeDocument/2006/relationships/image" Target="../media/image23.png"/><Relationship Id="rId10" Type="http://schemas.openxmlformats.org/officeDocument/2006/relationships/chart" Target="../charts/chart1.xml"/><Relationship Id="rId4" Type="http://schemas.openxmlformats.org/officeDocument/2006/relationships/image" Target="../media/image22.png"/><Relationship Id="rId9"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66471" y="1820211"/>
            <a:ext cx="8633048" cy="1470025"/>
          </a:xfrm>
        </p:spPr>
        <p:txBody>
          <a:bodyPr rtlCol="0">
            <a:noAutofit/>
          </a:bodyPr>
          <a:lstStyle/>
          <a:p>
            <a:pPr fontAlgn="auto">
              <a:spcAft>
                <a:spcPts val="0"/>
              </a:spcAft>
              <a:defRPr/>
            </a:pPr>
            <a:r>
              <a:rPr lang="zh-CN" altLang="en-US" dirty="0">
                <a:effectLst>
                  <a:outerShdw blurRad="38100" dist="38100" dir="2700000" algn="tl">
                    <a:srgbClr val="000000">
                      <a:alpha val="43137"/>
                    </a:srgbClr>
                  </a:outerShdw>
                </a:effectLst>
              </a:rPr>
              <a:t>第三课题“地球系统模式参数分析优化方法与系统”</a:t>
            </a:r>
            <a:br>
              <a:rPr lang="en-US" altLang="zh-CN" sz="4800" dirty="0">
                <a:effectLst>
                  <a:outerShdw blurRad="38100" dist="38100" dir="2700000" algn="tl">
                    <a:srgbClr val="000000">
                      <a:alpha val="43137"/>
                    </a:srgbClr>
                  </a:outerShdw>
                </a:effectLst>
              </a:rPr>
            </a:br>
            <a:r>
              <a:rPr lang="zh-CN" altLang="en-US" dirty="0">
                <a:effectLst>
                  <a:outerShdw blurRad="38100" dist="38100" dir="2700000" algn="tl">
                    <a:srgbClr val="000000">
                      <a:alpha val="43137"/>
                    </a:srgbClr>
                  </a:outerShdw>
                </a:effectLst>
              </a:rPr>
              <a:t>中期总结</a:t>
            </a:r>
          </a:p>
        </p:txBody>
      </p:sp>
      <p:sp>
        <p:nvSpPr>
          <p:cNvPr id="2051" name="Rectangle 3"/>
          <p:cNvSpPr>
            <a:spLocks noGrp="1" noChangeArrowheads="1"/>
          </p:cNvSpPr>
          <p:nvPr>
            <p:ph type="subTitle" idx="1"/>
          </p:nvPr>
        </p:nvSpPr>
        <p:spPr>
          <a:xfrm>
            <a:off x="266471" y="4151825"/>
            <a:ext cx="8633048" cy="1058863"/>
          </a:xfrm>
        </p:spPr>
        <p:txBody>
          <a:bodyPr/>
          <a:lstStyle/>
          <a:p>
            <a:r>
              <a:rPr lang="zh-CN" altLang="en-US" dirty="0">
                <a:solidFill>
                  <a:schemeClr val="tx1"/>
                </a:solidFill>
                <a:latin typeface="黑体" panose="02010609060101010101" pitchFamily="49" charset="-122"/>
              </a:rPr>
              <a:t>清华大学、吉林大学、无锡江南所</a:t>
            </a:r>
            <a:endParaRPr lang="en-US" altLang="zh-CN" dirty="0">
              <a:solidFill>
                <a:schemeClr val="tx1"/>
              </a:solidFill>
              <a:latin typeface="黑体" panose="02010609060101010101" pitchFamily="49" charset="-122"/>
            </a:endParaRPr>
          </a:p>
          <a:p>
            <a:r>
              <a:rPr lang="zh-CN" altLang="en-US" dirty="0">
                <a:solidFill>
                  <a:schemeClr val="tx1"/>
                </a:solidFill>
                <a:latin typeface="黑体" panose="02010609060101010101" pitchFamily="49" charset="-122"/>
              </a:rPr>
              <a:t>课题负责人：陈文光</a:t>
            </a:r>
            <a:endParaRPr lang="en-US" altLang="zh-CN" dirty="0">
              <a:solidFill>
                <a:schemeClr val="tx1"/>
              </a:solidFill>
              <a:latin typeface="黑体" panose="02010609060101010101" pitchFamily="49" charset="-122"/>
            </a:endParaRPr>
          </a:p>
          <a:p>
            <a:r>
              <a:rPr lang="zh-CN" altLang="en-US" dirty="0">
                <a:solidFill>
                  <a:schemeClr val="tx1"/>
                </a:solidFill>
                <a:latin typeface="黑体" panose="02010609060101010101" pitchFamily="49" charset="-122"/>
              </a:rPr>
              <a:t>汇报人：薛巍</a:t>
            </a:r>
            <a:endParaRPr lang="en-US" altLang="zh-CN" dirty="0">
              <a:solidFill>
                <a:schemeClr val="tx1"/>
              </a:solidFill>
              <a:latin typeface="黑体" panose="02010609060101010101" pitchFamily="49" charset="-122"/>
            </a:endParaRPr>
          </a:p>
          <a:p>
            <a:r>
              <a:rPr lang="en-US" altLang="zh-CN" sz="2800" dirty="0">
                <a:solidFill>
                  <a:schemeClr val="tx1"/>
                </a:solidFill>
              </a:rPr>
              <a:t>2019.07.04</a:t>
            </a:r>
            <a:r>
              <a:rPr lang="zh-CN" altLang="en-US" sz="2800" dirty="0">
                <a:solidFill>
                  <a:schemeClr val="tx1"/>
                </a:solidFill>
              </a:rPr>
              <a:t>，清华大学</a:t>
            </a:r>
            <a:endParaRPr lang="en-US" altLang="zh-CN" sz="2800" dirty="0">
              <a:solidFill>
                <a:schemeClr val="tx1"/>
              </a:solidFill>
            </a:endParaRPr>
          </a:p>
          <a:p>
            <a:endParaRPr lang="en-US" altLang="zh-CN" dirty="0">
              <a:solidFill>
                <a:schemeClr val="tx1"/>
              </a:solidFill>
              <a:latin typeface="黑体" panose="02010609060101010101" pitchFamily="49" charset="-122"/>
            </a:endParaRPr>
          </a:p>
        </p:txBody>
      </p:sp>
      <p:sp>
        <p:nvSpPr>
          <p:cNvPr id="5" name="矩形 4"/>
          <p:cNvSpPr/>
          <p:nvPr/>
        </p:nvSpPr>
        <p:spPr>
          <a:xfrm>
            <a:off x="-108520" y="4515"/>
            <a:ext cx="9252520" cy="461665"/>
          </a:xfrm>
          <a:prstGeom prst="rect">
            <a:avLst/>
          </a:prstGeom>
          <a:noFill/>
        </p:spPr>
        <p:txBody>
          <a:bodyPr wrap="square">
            <a:spAutoFit/>
          </a:bodyPr>
          <a:lstStyle>
            <a:defPPr>
              <a:defRPr lang="zh-CN"/>
            </a:defPPr>
            <a:lvl1pPr algn="ctr" rtl="0" eaLnBrk="0" fontAlgn="base" hangingPunct="0">
              <a:spcBef>
                <a:spcPct val="0"/>
              </a:spcBef>
              <a:spcAft>
                <a:spcPct val="0"/>
              </a:spcAft>
              <a:defRPr b="1" kern="1200">
                <a:solidFill>
                  <a:schemeClr val="tx1"/>
                </a:solidFill>
                <a:latin typeface="Arial" charset="0"/>
                <a:ea typeface="宋体" charset="-122"/>
                <a:cs typeface="+mn-cs"/>
              </a:defRPr>
            </a:lvl1pPr>
            <a:lvl2pPr marL="457200" algn="ctr" rtl="0" eaLnBrk="0" fontAlgn="base" hangingPunct="0">
              <a:spcBef>
                <a:spcPct val="0"/>
              </a:spcBef>
              <a:spcAft>
                <a:spcPct val="0"/>
              </a:spcAft>
              <a:defRPr b="1" kern="1200">
                <a:solidFill>
                  <a:schemeClr val="tx1"/>
                </a:solidFill>
                <a:latin typeface="Arial" charset="0"/>
                <a:ea typeface="宋体" charset="-122"/>
                <a:cs typeface="+mn-cs"/>
              </a:defRPr>
            </a:lvl2pPr>
            <a:lvl3pPr marL="914400" algn="ctr" rtl="0" eaLnBrk="0" fontAlgn="base" hangingPunct="0">
              <a:spcBef>
                <a:spcPct val="0"/>
              </a:spcBef>
              <a:spcAft>
                <a:spcPct val="0"/>
              </a:spcAft>
              <a:defRPr b="1" kern="1200">
                <a:solidFill>
                  <a:schemeClr val="tx1"/>
                </a:solidFill>
                <a:latin typeface="Arial" charset="0"/>
                <a:ea typeface="宋体" charset="-122"/>
                <a:cs typeface="+mn-cs"/>
              </a:defRPr>
            </a:lvl3pPr>
            <a:lvl4pPr marL="1371600" algn="ctr" rtl="0" eaLnBrk="0" fontAlgn="base" hangingPunct="0">
              <a:spcBef>
                <a:spcPct val="0"/>
              </a:spcBef>
              <a:spcAft>
                <a:spcPct val="0"/>
              </a:spcAft>
              <a:defRPr b="1" kern="1200">
                <a:solidFill>
                  <a:schemeClr val="tx1"/>
                </a:solidFill>
                <a:latin typeface="Arial" charset="0"/>
                <a:ea typeface="宋体" charset="-122"/>
                <a:cs typeface="+mn-cs"/>
              </a:defRPr>
            </a:lvl4pPr>
            <a:lvl5pPr marL="1828800" algn="ctr" rtl="0" eaLnBrk="0" fontAlgn="base" hangingPunct="0">
              <a:spcBef>
                <a:spcPct val="0"/>
              </a:spcBef>
              <a:spcAft>
                <a:spcPct val="0"/>
              </a:spcAft>
              <a:defRPr b="1" kern="1200">
                <a:solidFill>
                  <a:schemeClr val="tx1"/>
                </a:solidFill>
                <a:latin typeface="Arial" charset="0"/>
                <a:ea typeface="宋体" charset="-122"/>
                <a:cs typeface="+mn-cs"/>
              </a:defRPr>
            </a:lvl5pPr>
            <a:lvl6pPr marL="2286000" algn="l" defTabSz="914400" rtl="0" eaLnBrk="1" latinLnBrk="0" hangingPunct="1">
              <a:defRPr b="1" kern="1200">
                <a:solidFill>
                  <a:schemeClr val="tx1"/>
                </a:solidFill>
                <a:latin typeface="Arial" charset="0"/>
                <a:ea typeface="宋体" charset="-122"/>
                <a:cs typeface="+mn-cs"/>
              </a:defRPr>
            </a:lvl6pPr>
            <a:lvl7pPr marL="2743200" algn="l" defTabSz="914400" rtl="0" eaLnBrk="1" latinLnBrk="0" hangingPunct="1">
              <a:defRPr b="1" kern="1200">
                <a:solidFill>
                  <a:schemeClr val="tx1"/>
                </a:solidFill>
                <a:latin typeface="Arial" charset="0"/>
                <a:ea typeface="宋体" charset="-122"/>
                <a:cs typeface="+mn-cs"/>
              </a:defRPr>
            </a:lvl7pPr>
            <a:lvl8pPr marL="3200400" algn="l" defTabSz="914400" rtl="0" eaLnBrk="1" latinLnBrk="0" hangingPunct="1">
              <a:defRPr b="1" kern="1200">
                <a:solidFill>
                  <a:schemeClr val="tx1"/>
                </a:solidFill>
                <a:latin typeface="Arial" charset="0"/>
                <a:ea typeface="宋体" charset="-122"/>
                <a:cs typeface="+mn-cs"/>
              </a:defRPr>
            </a:lvl8pPr>
            <a:lvl9pPr marL="3657600" algn="l" defTabSz="914400" rtl="0" eaLnBrk="1" latinLnBrk="0" hangingPunct="1">
              <a:defRPr b="1" kern="1200">
                <a:solidFill>
                  <a:schemeClr val="tx1"/>
                </a:solidFill>
                <a:latin typeface="Arial" charset="0"/>
                <a:ea typeface="宋体" charset="-122"/>
                <a:cs typeface="+mn-cs"/>
              </a:defRPr>
            </a:lvl9pPr>
          </a:lstStyle>
          <a:p>
            <a:pPr>
              <a:defRPr/>
            </a:pPr>
            <a:r>
              <a:rPr lang="zh-CN" altLang="en-US" sz="2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“全球变化与应对重点专项”项目</a:t>
            </a:r>
            <a:r>
              <a:rPr lang="en-US" altLang="zh-CN" sz="2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zh-CN" altLang="en-US" sz="2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地球系统模式公共软件平台研发</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469900" y="-99392"/>
            <a:ext cx="8229600" cy="1143000"/>
          </a:xfrm>
        </p:spPr>
        <p:txBody>
          <a:bodyPr/>
          <a:lstStyle/>
          <a:p>
            <a:r>
              <a:rPr lang="zh-CN" altLang="en-US" sz="4000" dirty="0"/>
              <a:t>课题任务完成情况</a:t>
            </a:r>
          </a:p>
        </p:txBody>
      </p:sp>
      <p:sp>
        <p:nvSpPr>
          <p:cNvPr id="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487CAD-7E64-49D3-9ECB-98D3FF7FEEFD}" type="slidenum">
              <a:rPr lang="zh-CN" altLang="en-US">
                <a:solidFill>
                  <a:srgbClr val="898989"/>
                </a:solidFill>
                <a:latin typeface="Cambria Math" panose="02040503050406030204" pitchFamily="18" charset="0"/>
                <a:ea typeface="黑体" panose="02010609060101010101" pitchFamily="49" charset="-122"/>
              </a:rPr>
              <a:pPr/>
              <a:t>10</a:t>
            </a:fld>
            <a:endParaRPr lang="zh-CN" altLang="en-US">
              <a:solidFill>
                <a:srgbClr val="898989"/>
              </a:solidFill>
              <a:latin typeface="Cambria Math" panose="02040503050406030204" pitchFamily="18" charset="0"/>
              <a:ea typeface="黑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362674463"/>
              </p:ext>
            </p:extLst>
          </p:nvPr>
        </p:nvGraphicFramePr>
        <p:xfrm>
          <a:off x="247171" y="944367"/>
          <a:ext cx="8675057" cy="5415461"/>
        </p:xfrm>
        <a:graphic>
          <a:graphicData uri="http://schemas.openxmlformats.org/drawingml/2006/table">
            <a:tbl>
              <a:tblPr firstRow="1" firstCol="1" bandRow="1">
                <a:tableStyleId>{21E4AEA4-8DFA-4A89-87EB-49C32662AFE0}</a:tableStyleId>
              </a:tblPr>
              <a:tblGrid>
                <a:gridCol w="869244">
                  <a:extLst>
                    <a:ext uri="{9D8B030D-6E8A-4147-A177-3AD203B41FA5}">
                      <a16:colId xmlns:a16="http://schemas.microsoft.com/office/drawing/2014/main" val="1018960669"/>
                    </a:ext>
                  </a:extLst>
                </a:gridCol>
                <a:gridCol w="1469109">
                  <a:extLst>
                    <a:ext uri="{9D8B030D-6E8A-4147-A177-3AD203B41FA5}">
                      <a16:colId xmlns:a16="http://schemas.microsoft.com/office/drawing/2014/main" val="3550328292"/>
                    </a:ext>
                  </a:extLst>
                </a:gridCol>
                <a:gridCol w="6336704">
                  <a:extLst>
                    <a:ext uri="{9D8B030D-6E8A-4147-A177-3AD203B41FA5}">
                      <a16:colId xmlns:a16="http://schemas.microsoft.com/office/drawing/2014/main" val="4268748788"/>
                    </a:ext>
                  </a:extLst>
                </a:gridCol>
              </a:tblGrid>
              <a:tr h="1026341">
                <a:tc>
                  <a:txBody>
                    <a:bodyPr/>
                    <a:lstStyle/>
                    <a:p>
                      <a:pPr algn="ctr">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研究内容</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algn="ctr">
                        <a:spcAft>
                          <a:spcPts val="0"/>
                        </a:spcAft>
                      </a:pPr>
                      <a:r>
                        <a:rPr lang="zh-CN" sz="2400" kern="1200">
                          <a:effectLst/>
                          <a:latin typeface="Times New Roman" panose="02020603050405020304" pitchFamily="18" charset="0"/>
                          <a:ea typeface="黑体" panose="02010609060101010101" pitchFamily="49" charset="-122"/>
                          <a:cs typeface="Times New Roman" panose="02020603050405020304" pitchFamily="18" charset="0"/>
                        </a:rPr>
                        <a:t>中期指标</a:t>
                      </a:r>
                      <a:endParaRPr lang="zh-CN" sz="2400" kern="120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algn="ctr">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中期实际完成情况</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extLst>
                  <a:ext uri="{0D108BD9-81ED-4DB2-BD59-A6C34878D82A}">
                    <a16:rowId xmlns:a16="http://schemas.microsoft.com/office/drawing/2014/main" val="3703794074"/>
                  </a:ext>
                </a:extLst>
              </a:tr>
              <a:tr h="1380606">
                <a:tc>
                  <a:txBody>
                    <a:bodyPr/>
                    <a:lstStyle/>
                    <a:p>
                      <a:pPr algn="just">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全局和局部相结合的快速参数优化算法</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algn="just">
                        <a:spcAft>
                          <a:spcPts val="0"/>
                        </a:spcAft>
                      </a:pPr>
                      <a:r>
                        <a:rPr lang="zh-CN" sz="2400" kern="1200">
                          <a:effectLst/>
                          <a:latin typeface="Times New Roman" panose="02020603050405020304" pitchFamily="18" charset="0"/>
                          <a:ea typeface="黑体" panose="02010609060101010101" pitchFamily="49" charset="-122"/>
                          <a:cs typeface="Times New Roman" panose="02020603050405020304" pitchFamily="18" charset="0"/>
                        </a:rPr>
                        <a:t>建立针对地球系统模式参数调优的优化算法性能比较平台。</a:t>
                      </a:r>
                      <a:endParaRPr lang="zh-CN" sz="2400" kern="120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marL="457200" indent="-457200" algn="just">
                        <a:spcAft>
                          <a:spcPts val="0"/>
                        </a:spcAft>
                        <a:buFont typeface="+mj-lt"/>
                        <a:buAutoNum type="arabicPeriod"/>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提出采用短期数值天气预报方式替代长时间模式积分进行参数估计的方案，基于</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CAM</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的参数优化试验显示该方法能节省计算成本达</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60</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倍</a:t>
                      </a:r>
                      <a:r>
                        <a:rPr lang="zh-CN" alt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kern="12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spcAft>
                          <a:spcPts val="0"/>
                        </a:spcAft>
                        <a:buFont typeface="+mj-lt"/>
                        <a:buAutoNum type="arabicPeriod"/>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提出基于代理模式的参数估计算法，支持单目标、多目标和约束调优场景，基于碳循环模型的试验显示该方法能优化碳模型性能达</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12%</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，单柱大气模式的多目标优化相对</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NSGAIII </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方法收敛速度提升</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5 </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倍以上；</a:t>
                      </a:r>
                      <a:endParaRPr lang="en-US" altLang="zh-CN" sz="2400" kern="12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spcAft>
                          <a:spcPts val="0"/>
                        </a:spcAft>
                        <a:buFont typeface="+mj-lt"/>
                        <a:buAutoNum type="arabicPeriod"/>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提出基于深度信任网络构建模式的多元代理模型，构建相应的算法比较平台，用于参数调优算法比较。</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extLst>
                  <a:ext uri="{0D108BD9-81ED-4DB2-BD59-A6C34878D82A}">
                    <a16:rowId xmlns:a16="http://schemas.microsoft.com/office/drawing/2014/main" val="227063198"/>
                  </a:ext>
                </a:extLst>
              </a:tr>
            </a:tbl>
          </a:graphicData>
        </a:graphic>
      </p:graphicFrame>
    </p:spTree>
    <p:extLst>
      <p:ext uri="{BB962C8B-B14F-4D97-AF65-F5344CB8AC3E}">
        <p14:creationId xmlns:p14="http://schemas.microsoft.com/office/powerpoint/2010/main" val="383483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469900" y="-99392"/>
            <a:ext cx="8229600" cy="1143000"/>
          </a:xfrm>
        </p:spPr>
        <p:txBody>
          <a:bodyPr/>
          <a:lstStyle/>
          <a:p>
            <a:r>
              <a:rPr lang="zh-CN" altLang="en-US" sz="4000" dirty="0"/>
              <a:t>课题任务完成情况</a:t>
            </a:r>
          </a:p>
        </p:txBody>
      </p:sp>
      <p:sp>
        <p:nvSpPr>
          <p:cNvPr id="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487CAD-7E64-49D3-9ECB-98D3FF7FEEFD}" type="slidenum">
              <a:rPr lang="zh-CN" altLang="en-US">
                <a:solidFill>
                  <a:srgbClr val="898989"/>
                </a:solidFill>
                <a:latin typeface="Cambria Math" panose="02040503050406030204" pitchFamily="18" charset="0"/>
                <a:ea typeface="黑体" panose="02010609060101010101" pitchFamily="49" charset="-122"/>
              </a:rPr>
              <a:pPr/>
              <a:t>11</a:t>
            </a:fld>
            <a:endParaRPr lang="zh-CN" altLang="en-US">
              <a:solidFill>
                <a:srgbClr val="898989"/>
              </a:solidFill>
              <a:latin typeface="Cambria Math" panose="02040503050406030204" pitchFamily="18" charset="0"/>
              <a:ea typeface="黑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42317856"/>
              </p:ext>
            </p:extLst>
          </p:nvPr>
        </p:nvGraphicFramePr>
        <p:xfrm>
          <a:off x="300223" y="980728"/>
          <a:ext cx="8568953" cy="5310263"/>
        </p:xfrm>
        <a:graphic>
          <a:graphicData uri="http://schemas.openxmlformats.org/drawingml/2006/table">
            <a:tbl>
              <a:tblPr firstRow="1" firstCol="1" bandRow="1">
                <a:tableStyleId>{21E4AEA4-8DFA-4A89-87EB-49C32662AFE0}</a:tableStyleId>
              </a:tblPr>
              <a:tblGrid>
                <a:gridCol w="1602523">
                  <a:extLst>
                    <a:ext uri="{9D8B030D-6E8A-4147-A177-3AD203B41FA5}">
                      <a16:colId xmlns:a16="http://schemas.microsoft.com/office/drawing/2014/main" val="1018960669"/>
                    </a:ext>
                  </a:extLst>
                </a:gridCol>
                <a:gridCol w="2528676">
                  <a:extLst>
                    <a:ext uri="{9D8B030D-6E8A-4147-A177-3AD203B41FA5}">
                      <a16:colId xmlns:a16="http://schemas.microsoft.com/office/drawing/2014/main" val="3550328292"/>
                    </a:ext>
                  </a:extLst>
                </a:gridCol>
                <a:gridCol w="4437754">
                  <a:extLst>
                    <a:ext uri="{9D8B030D-6E8A-4147-A177-3AD203B41FA5}">
                      <a16:colId xmlns:a16="http://schemas.microsoft.com/office/drawing/2014/main" val="4268748788"/>
                    </a:ext>
                  </a:extLst>
                </a:gridCol>
              </a:tblGrid>
              <a:tr h="585192">
                <a:tc>
                  <a:txBody>
                    <a:bodyPr/>
                    <a:lstStyle/>
                    <a:p>
                      <a:pPr algn="ctr">
                        <a:spcAft>
                          <a:spcPts val="0"/>
                        </a:spcAft>
                      </a:pPr>
                      <a:r>
                        <a:rPr lang="zh-CN" sz="2400" kern="1200" dirty="0">
                          <a:effectLst/>
                          <a:latin typeface="黑体" panose="02010609060101010101" pitchFamily="49" charset="-122"/>
                          <a:ea typeface="黑体" panose="02010609060101010101" pitchFamily="49" charset="-122"/>
                        </a:rPr>
                        <a:t>研究内容</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tc>
                  <a:txBody>
                    <a:bodyPr/>
                    <a:lstStyle/>
                    <a:p>
                      <a:pPr algn="ctr">
                        <a:spcAft>
                          <a:spcPts val="0"/>
                        </a:spcAft>
                      </a:pPr>
                      <a:r>
                        <a:rPr lang="zh-CN" sz="2400" kern="1200">
                          <a:effectLst/>
                          <a:latin typeface="黑体" panose="02010609060101010101" pitchFamily="49" charset="-122"/>
                          <a:ea typeface="黑体" panose="02010609060101010101" pitchFamily="49" charset="-122"/>
                        </a:rPr>
                        <a:t>中期指标</a:t>
                      </a:r>
                      <a:endParaRPr lang="zh-CN" sz="2400" kern="120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tc>
                  <a:txBody>
                    <a:bodyPr/>
                    <a:lstStyle/>
                    <a:p>
                      <a:pPr algn="ctr">
                        <a:spcAft>
                          <a:spcPts val="0"/>
                        </a:spcAft>
                      </a:pPr>
                      <a:r>
                        <a:rPr lang="zh-CN" sz="2400" kern="1200" dirty="0">
                          <a:effectLst/>
                          <a:latin typeface="黑体" panose="02010609060101010101" pitchFamily="49" charset="-122"/>
                          <a:ea typeface="黑体" panose="02010609060101010101" pitchFamily="49" charset="-122"/>
                        </a:rPr>
                        <a:t>中期实际完成情况</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extLst>
                  <a:ext uri="{0D108BD9-81ED-4DB2-BD59-A6C34878D82A}">
                    <a16:rowId xmlns:a16="http://schemas.microsoft.com/office/drawing/2014/main" val="3703794074"/>
                  </a:ext>
                </a:extLst>
              </a:tr>
              <a:tr h="2467654">
                <a:tc>
                  <a:txBody>
                    <a:bodyPr/>
                    <a:lstStyle/>
                    <a:p>
                      <a:pPr algn="just">
                        <a:spcAft>
                          <a:spcPts val="0"/>
                        </a:spcAft>
                      </a:pPr>
                      <a:r>
                        <a:rPr lang="zh-CN" sz="2400" kern="1200" dirty="0">
                          <a:effectLst/>
                          <a:latin typeface="黑体" panose="02010609060101010101" pitchFamily="49" charset="-122"/>
                          <a:ea typeface="黑体" panose="02010609060101010101" pitchFamily="49" charset="-122"/>
                        </a:rPr>
                        <a:t>动态参数筛选技术</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tc>
                  <a:txBody>
                    <a:bodyPr/>
                    <a:lstStyle/>
                    <a:p>
                      <a:pPr algn="just">
                        <a:spcAft>
                          <a:spcPts val="0"/>
                        </a:spcAft>
                      </a:pPr>
                      <a:r>
                        <a:rPr lang="zh-CN" sz="2400" kern="1200" dirty="0">
                          <a:effectLst/>
                          <a:latin typeface="黑体" panose="02010609060101010101" pitchFamily="49" charset="-122"/>
                          <a:ea typeface="黑体" panose="02010609060101010101" pitchFamily="49" charset="-122"/>
                        </a:rPr>
                        <a:t>提出参数敏感性分析方法和动态参数筛选技术，较静态参数筛选方法优化。</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tc>
                  <a:txBody>
                    <a:bodyPr/>
                    <a:lstStyle/>
                    <a:p>
                      <a:pPr algn="just">
                        <a:spcAft>
                          <a:spcPts val="0"/>
                        </a:spcAft>
                      </a:pPr>
                      <a:r>
                        <a:rPr lang="zh-CN" sz="2400" kern="1200" dirty="0">
                          <a:effectLst/>
                          <a:latin typeface="黑体" panose="02010609060101010101" pitchFamily="49" charset="-122"/>
                          <a:ea typeface="黑体" panose="02010609060101010101" pitchFamily="49" charset="-122"/>
                        </a:rPr>
                        <a:t>提出基于参数敏感性分析图的动态参数筛选技术，经测试与静态参数筛选方法相比更合理高效。</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extLst>
                  <a:ext uri="{0D108BD9-81ED-4DB2-BD59-A6C34878D82A}">
                    <a16:rowId xmlns:a16="http://schemas.microsoft.com/office/drawing/2014/main" val="1157043862"/>
                  </a:ext>
                </a:extLst>
              </a:tr>
              <a:tr h="2257417">
                <a:tc>
                  <a:txBody>
                    <a:bodyPr/>
                    <a:lstStyle/>
                    <a:p>
                      <a:pPr algn="just">
                        <a:spcAft>
                          <a:spcPts val="0"/>
                        </a:spcAft>
                      </a:pPr>
                      <a:r>
                        <a:rPr lang="zh-CN" sz="2400" kern="1200" dirty="0">
                          <a:effectLst/>
                          <a:latin typeface="黑体" panose="02010609060101010101" pitchFamily="49" charset="-122"/>
                          <a:ea typeface="黑体" panose="02010609060101010101" pitchFamily="49" charset="-122"/>
                        </a:rPr>
                        <a:t>物理方案参数自动优化系统</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tc>
                  <a:txBody>
                    <a:bodyPr/>
                    <a:lstStyle/>
                    <a:p>
                      <a:pPr algn="just">
                        <a:spcAft>
                          <a:spcPts val="0"/>
                        </a:spcAft>
                      </a:pPr>
                      <a:r>
                        <a:rPr lang="zh-CN" sz="2400" kern="1200">
                          <a:effectLst/>
                          <a:latin typeface="黑体" panose="02010609060101010101" pitchFamily="49" charset="-122"/>
                          <a:ea typeface="黑体" panose="02010609060101010101" pitchFamily="49" charset="-122"/>
                        </a:rPr>
                        <a:t>完成参数自动优化系统框架设计。</a:t>
                      </a:r>
                      <a:endParaRPr lang="zh-CN" sz="2400" kern="120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tc>
                  <a:txBody>
                    <a:bodyPr/>
                    <a:lstStyle/>
                    <a:p>
                      <a:pPr algn="just">
                        <a:spcAft>
                          <a:spcPts val="0"/>
                        </a:spcAft>
                      </a:pPr>
                      <a:r>
                        <a:rPr lang="zh-CN" sz="2400" kern="1200" dirty="0">
                          <a:effectLst/>
                          <a:latin typeface="黑体" panose="02010609060101010101" pitchFamily="49" charset="-122"/>
                          <a:ea typeface="黑体" panose="02010609060101010101" pitchFamily="49" charset="-122"/>
                        </a:rPr>
                        <a:t>集成上述算法和技术，初步建立了针对地球系统模式物理方案参数估计的全自动调优系统，集成在地球系统模式公共软件平台原型中。</a:t>
                      </a:r>
                      <a:endParaRPr lang="zh-CN" sz="2400" kern="1200" dirty="0">
                        <a:solidFill>
                          <a:schemeClr val="dk1"/>
                        </a:solidFill>
                        <a:effectLst/>
                        <a:latin typeface="黑体" panose="02010609060101010101" pitchFamily="49" charset="-122"/>
                        <a:ea typeface="黑体" panose="02010609060101010101" pitchFamily="49" charset="-122"/>
                        <a:cs typeface="+mn-cs"/>
                      </a:endParaRPr>
                    </a:p>
                  </a:txBody>
                  <a:tcPr marL="34805" marR="34805" marT="0" marB="0" anchor="ctr"/>
                </a:tc>
                <a:extLst>
                  <a:ext uri="{0D108BD9-81ED-4DB2-BD59-A6C34878D82A}">
                    <a16:rowId xmlns:a16="http://schemas.microsoft.com/office/drawing/2014/main" val="2695553932"/>
                  </a:ext>
                </a:extLst>
              </a:tr>
            </a:tbl>
          </a:graphicData>
        </a:graphic>
      </p:graphicFrame>
    </p:spTree>
    <p:extLst>
      <p:ext uri="{BB962C8B-B14F-4D97-AF65-F5344CB8AC3E}">
        <p14:creationId xmlns:p14="http://schemas.microsoft.com/office/powerpoint/2010/main" val="34531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468313" y="27623"/>
            <a:ext cx="8229600" cy="1143000"/>
          </a:xfrm>
        </p:spPr>
        <p:txBody>
          <a:bodyPr/>
          <a:lstStyle/>
          <a:p>
            <a:r>
              <a:rPr lang="zh-CN" altLang="en-US" sz="4000" dirty="0"/>
              <a:t>课题任务完成情况</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062310387"/>
              </p:ext>
            </p:extLst>
          </p:nvPr>
        </p:nvGraphicFramePr>
        <p:xfrm>
          <a:off x="468313" y="1058307"/>
          <a:ext cx="8229600" cy="5443254"/>
        </p:xfrm>
        <a:graphic>
          <a:graphicData uri="http://schemas.openxmlformats.org/drawingml/2006/table">
            <a:tbl>
              <a:tblPr firstRow="1" bandRow="1">
                <a:tableStyleId>{21E4AEA4-8DFA-4A89-87EB-49C32662AFE0}</a:tableStyleId>
              </a:tblPr>
              <a:tblGrid>
                <a:gridCol w="3096344">
                  <a:extLst>
                    <a:ext uri="{9D8B030D-6E8A-4147-A177-3AD203B41FA5}">
                      <a16:colId xmlns:a16="http://schemas.microsoft.com/office/drawing/2014/main" val="20000"/>
                    </a:ext>
                  </a:extLst>
                </a:gridCol>
                <a:gridCol w="5133256">
                  <a:extLst>
                    <a:ext uri="{9D8B030D-6E8A-4147-A177-3AD203B41FA5}">
                      <a16:colId xmlns:a16="http://schemas.microsoft.com/office/drawing/2014/main" val="20001"/>
                    </a:ext>
                  </a:extLst>
                </a:gridCol>
              </a:tblGrid>
              <a:tr h="700977">
                <a:tc>
                  <a:txBody>
                    <a:bodyPr/>
                    <a:lstStyle/>
                    <a:p>
                      <a:pPr algn="ctr"/>
                      <a:r>
                        <a:rPr lang="zh-CN" altLang="en-US" sz="2400" dirty="0">
                          <a:latin typeface="黑体" panose="02010609060101010101" pitchFamily="49" charset="-122"/>
                          <a:ea typeface="黑体" panose="02010609060101010101" pitchFamily="49" charset="-122"/>
                        </a:rPr>
                        <a:t>中期要求</a:t>
                      </a:r>
                    </a:p>
                  </a:txBody>
                  <a:tcPr marT="45722" marB="45722" anchor="ctr"/>
                </a:tc>
                <a:tc>
                  <a:txBody>
                    <a:bodyPr/>
                    <a:lstStyle/>
                    <a:p>
                      <a:pPr algn="ctr"/>
                      <a:r>
                        <a:rPr lang="zh-CN" altLang="en-US" sz="2400" dirty="0">
                          <a:latin typeface="黑体" panose="02010609060101010101" pitchFamily="49" charset="-122"/>
                          <a:ea typeface="黑体" panose="02010609060101010101" pitchFamily="49" charset="-122"/>
                        </a:rPr>
                        <a:t>实际完成情况</a:t>
                      </a:r>
                    </a:p>
                  </a:txBody>
                  <a:tcPr marT="45722" marB="45722" anchor="ctr"/>
                </a:tc>
                <a:extLst>
                  <a:ext uri="{0D108BD9-81ED-4DB2-BD59-A6C34878D82A}">
                    <a16:rowId xmlns:a16="http://schemas.microsoft.com/office/drawing/2014/main" val="10000"/>
                  </a:ext>
                </a:extLst>
              </a:tr>
              <a:tr h="930195">
                <a:tc>
                  <a:txBody>
                    <a:bodyPr/>
                    <a:lstStyle/>
                    <a:p>
                      <a:pPr algn="ctr">
                        <a:spcBef>
                          <a:spcPts val="1000"/>
                        </a:spcBef>
                        <a:spcAft>
                          <a:spcPts val="1000"/>
                        </a:spcAft>
                      </a:pPr>
                      <a:r>
                        <a:rPr lang="zh-CN" altLang="zh-CN" sz="2400" kern="1200" dirty="0">
                          <a:solidFill>
                            <a:schemeClr val="dk1"/>
                          </a:solidFill>
                          <a:effectLst/>
                          <a:latin typeface="Cambria Math" panose="02040503050406030204" pitchFamily="18" charset="0"/>
                          <a:ea typeface="黑体" panose="02010609060101010101" pitchFamily="49" charset="-122"/>
                          <a:cs typeface="+mn-cs"/>
                        </a:rPr>
                        <a:t>发表论文</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4</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篇，其中</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SCI/EI</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检索论文不少于</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2-3</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篇；申请软著</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1-2</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项。</a:t>
                      </a:r>
                      <a:endParaRPr lang="zh-CN" altLang="en-US" sz="2400" kern="1200" dirty="0">
                        <a:solidFill>
                          <a:schemeClr val="dk1"/>
                        </a:solidFill>
                        <a:effectLst/>
                        <a:latin typeface="Cambria Math" panose="02040503050406030204" pitchFamily="18" charset="0"/>
                        <a:ea typeface="黑体" panose="02010609060101010101" pitchFamily="49" charset="-122"/>
                        <a:cs typeface="+mn-cs"/>
                      </a:endParaRPr>
                    </a:p>
                  </a:txBody>
                  <a:tcPr marT="45722" marB="45722" anchor="ctr"/>
                </a:tc>
                <a:tc>
                  <a:txBody>
                    <a:bodyPr/>
                    <a:lstStyle/>
                    <a:p>
                      <a:pPr algn="ctr">
                        <a:spcBef>
                          <a:spcPts val="1000"/>
                        </a:spcBef>
                        <a:spcAft>
                          <a:spcPts val="1000"/>
                        </a:spcAft>
                      </a:pPr>
                      <a:r>
                        <a:rPr lang="zh-CN" altLang="zh-CN" sz="2400" kern="1200" dirty="0">
                          <a:solidFill>
                            <a:schemeClr val="dk1"/>
                          </a:solidFill>
                          <a:effectLst/>
                          <a:latin typeface="Cambria Math" panose="02040503050406030204" pitchFamily="18" charset="0"/>
                          <a:ea typeface="黑体" panose="02010609060101010101" pitchFamily="49" charset="-122"/>
                          <a:cs typeface="+mn-cs"/>
                        </a:rPr>
                        <a:t>发表和接收论文</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17</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篇，其中</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SCI</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检索</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7</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篇，</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EI</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检索</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5</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篇；第一标注</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9</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篇。获得软件著作权</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7</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项。</a:t>
                      </a:r>
                      <a:endParaRPr lang="en-US" altLang="zh-CN" sz="2400" kern="1200" dirty="0">
                        <a:solidFill>
                          <a:schemeClr val="dk1"/>
                        </a:solidFill>
                        <a:effectLst/>
                        <a:latin typeface="Cambria Math" panose="02040503050406030204" pitchFamily="18" charset="0"/>
                        <a:ea typeface="黑体" panose="02010609060101010101" pitchFamily="49" charset="-122"/>
                        <a:cs typeface="+mn-cs"/>
                      </a:endParaRPr>
                    </a:p>
                  </a:txBody>
                  <a:tcPr marT="45722" marB="45722" anchor="ctr"/>
                </a:tc>
                <a:extLst>
                  <a:ext uri="{0D108BD9-81ED-4DB2-BD59-A6C34878D82A}">
                    <a16:rowId xmlns:a16="http://schemas.microsoft.com/office/drawing/2014/main" val="10001"/>
                  </a:ext>
                </a:extLst>
              </a:tr>
              <a:tr h="945202">
                <a:tc rowSpan="2">
                  <a:txBody>
                    <a:bodyPr/>
                    <a:lstStyle/>
                    <a:p>
                      <a:pPr algn="ctr">
                        <a:spcBef>
                          <a:spcPts val="1000"/>
                        </a:spcBef>
                        <a:spcAft>
                          <a:spcPts val="1000"/>
                        </a:spcAft>
                      </a:pPr>
                      <a:r>
                        <a:rPr lang="zh-CN" altLang="en-US" sz="2400" kern="1200" dirty="0">
                          <a:solidFill>
                            <a:schemeClr val="dk1"/>
                          </a:solidFill>
                          <a:effectLst/>
                          <a:latin typeface="Cambria Math" panose="02040503050406030204" pitchFamily="18" charset="0"/>
                          <a:ea typeface="黑体" panose="02010609060101010101" pitchFamily="49" charset="-122"/>
                          <a:cs typeface="+mn-cs"/>
                        </a:rPr>
                        <a:t>人才</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培养</a:t>
                      </a:r>
                      <a:endParaRPr lang="zh-CN" altLang="en-US" sz="2400" kern="1200" dirty="0">
                        <a:solidFill>
                          <a:schemeClr val="dk1"/>
                        </a:solidFill>
                        <a:effectLst/>
                        <a:latin typeface="Cambria Math" panose="02040503050406030204" pitchFamily="18" charset="0"/>
                        <a:ea typeface="黑体" panose="02010609060101010101" pitchFamily="49" charset="-122"/>
                        <a:cs typeface="+mn-cs"/>
                      </a:endParaRPr>
                    </a:p>
                  </a:txBody>
                  <a:tcPr marT="45722" marB="45722" anchor="ctr"/>
                </a:tc>
                <a:tc>
                  <a:txBody>
                    <a:bodyPr/>
                    <a:lstStyle/>
                    <a:p>
                      <a:pPr marL="0" marR="0" indent="0" algn="ctr" defTabSz="914400" rtl="0" eaLnBrk="1" fontAlgn="auto" latinLnBrk="0" hangingPunct="1">
                        <a:lnSpc>
                          <a:spcPct val="100000"/>
                        </a:lnSpc>
                        <a:spcBef>
                          <a:spcPts val="1000"/>
                        </a:spcBef>
                        <a:spcAft>
                          <a:spcPts val="1000"/>
                        </a:spcAft>
                        <a:buClrTx/>
                        <a:buSzTx/>
                        <a:buFontTx/>
                        <a:buNone/>
                        <a:tabLst/>
                        <a:defRPr/>
                      </a:pPr>
                      <a:r>
                        <a:rPr lang="zh-CN" altLang="en-US" sz="2400" kern="1200" dirty="0">
                          <a:solidFill>
                            <a:schemeClr val="dk1"/>
                          </a:solidFill>
                          <a:effectLst/>
                          <a:latin typeface="Cambria Math" panose="02040503050406030204" pitchFamily="18" charset="0"/>
                          <a:ea typeface="黑体" panose="02010609060101010101" pitchFamily="49" charset="-122"/>
                          <a:cs typeface="+mn-cs"/>
                        </a:rPr>
                        <a:t>培养研究生</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15</a:t>
                      </a:r>
                      <a:r>
                        <a:rPr lang="zh-CN" altLang="en-US" sz="2400" kern="1200" dirty="0">
                          <a:solidFill>
                            <a:schemeClr val="dk1"/>
                          </a:solidFill>
                          <a:effectLst/>
                          <a:latin typeface="Cambria Math" panose="02040503050406030204" pitchFamily="18" charset="0"/>
                          <a:ea typeface="黑体" panose="02010609060101010101" pitchFamily="49" charset="-122"/>
                          <a:cs typeface="+mn-cs"/>
                        </a:rPr>
                        <a:t>人，毕业</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8</a:t>
                      </a:r>
                      <a:r>
                        <a:rPr lang="zh-CN" altLang="en-US" sz="2400" kern="1200" dirty="0">
                          <a:solidFill>
                            <a:schemeClr val="dk1"/>
                          </a:solidFill>
                          <a:effectLst/>
                          <a:latin typeface="Cambria Math" panose="02040503050406030204" pitchFamily="18" charset="0"/>
                          <a:ea typeface="黑体" panose="02010609060101010101" pitchFamily="49" charset="-122"/>
                          <a:cs typeface="+mn-cs"/>
                        </a:rPr>
                        <a:t>人，其中</a:t>
                      </a:r>
                      <a:r>
                        <a:rPr lang="zh-CN" altLang="zh-CN" sz="2400" kern="1200" dirty="0">
                          <a:solidFill>
                            <a:schemeClr val="dk1"/>
                          </a:solidFill>
                          <a:effectLst/>
                          <a:latin typeface="Cambria Math" panose="02040503050406030204" pitchFamily="18" charset="0"/>
                          <a:ea typeface="黑体" panose="02010609060101010101" pitchFamily="49" charset="-122"/>
                          <a:cs typeface="+mn-cs"/>
                        </a:rPr>
                        <a:t>博士</a:t>
                      </a:r>
                      <a:r>
                        <a:rPr lang="en-US" altLang="zh-CN" sz="2400" kern="1200" dirty="0">
                          <a:solidFill>
                            <a:schemeClr val="dk1"/>
                          </a:solidFill>
                          <a:effectLst/>
                          <a:latin typeface="Cambria Math" panose="02040503050406030204" pitchFamily="18" charset="0"/>
                          <a:ea typeface="黑体" panose="02010609060101010101" pitchFamily="49" charset="-122"/>
                          <a:cs typeface="+mn-cs"/>
                        </a:rPr>
                        <a:t>4</a:t>
                      </a:r>
                      <a:r>
                        <a:rPr lang="zh-CN" altLang="en-US" sz="2400" kern="1200" dirty="0">
                          <a:solidFill>
                            <a:schemeClr val="dk1"/>
                          </a:solidFill>
                          <a:effectLst/>
                          <a:latin typeface="Cambria Math" panose="02040503050406030204" pitchFamily="18" charset="0"/>
                          <a:ea typeface="黑体" panose="02010609060101010101" pitchFamily="49" charset="-122"/>
                          <a:cs typeface="+mn-cs"/>
                        </a:rPr>
                        <a:t>人</a:t>
                      </a:r>
                    </a:p>
                  </a:txBody>
                  <a:tcPr marT="45722" marB="45722" anchor="ctr"/>
                </a:tc>
                <a:extLst>
                  <a:ext uri="{0D108BD9-81ED-4DB2-BD59-A6C34878D82A}">
                    <a16:rowId xmlns:a16="http://schemas.microsoft.com/office/drawing/2014/main" val="10004"/>
                  </a:ext>
                </a:extLst>
              </a:tr>
              <a:tr h="945202">
                <a:tc vMerge="1">
                  <a:txBody>
                    <a:bodyPr/>
                    <a:lstStyle/>
                    <a:p>
                      <a:pPr algn="ctr">
                        <a:spcBef>
                          <a:spcPts val="1000"/>
                        </a:spcBef>
                        <a:spcAft>
                          <a:spcPts val="1000"/>
                        </a:spcAft>
                      </a:pPr>
                      <a:endParaRPr lang="zh-CN" altLang="en-US" sz="2000" kern="1200" dirty="0">
                        <a:solidFill>
                          <a:schemeClr val="dk1"/>
                        </a:solidFill>
                        <a:effectLst/>
                        <a:latin typeface="Cambria Math" panose="02040503050406030204" pitchFamily="18" charset="0"/>
                        <a:ea typeface="黑体" panose="02010609060101010101" pitchFamily="49" charset="-122"/>
                        <a:cs typeface="+mn-cs"/>
                      </a:endParaRPr>
                    </a:p>
                  </a:txBody>
                  <a:tcPr marT="45722" marB="45722" anchor="ctr"/>
                </a:tc>
                <a:tc>
                  <a:txBody>
                    <a:bodyPr/>
                    <a:lstStyle/>
                    <a:p>
                      <a:pPr marL="0" marR="0" indent="0" algn="ctr" defTabSz="914400" rtl="0" eaLnBrk="1" fontAlgn="auto" latinLnBrk="0" hangingPunct="1">
                        <a:lnSpc>
                          <a:spcPct val="100000"/>
                        </a:lnSpc>
                        <a:spcBef>
                          <a:spcPts val="1000"/>
                        </a:spcBef>
                        <a:spcAft>
                          <a:spcPts val="1000"/>
                        </a:spcAft>
                        <a:buClrTx/>
                        <a:buSzTx/>
                        <a:buFontTx/>
                        <a:buNone/>
                        <a:tabLst/>
                        <a:defRPr/>
                      </a:pP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一位骨干获得教职；入围</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2018</a:t>
                      </a: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年</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ACM Gordon Bell Prize </a:t>
                      </a: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（国内唯一入围）</a:t>
                      </a:r>
                    </a:p>
                  </a:txBody>
                  <a:tcPr marT="45722" marB="45722" anchor="ctr"/>
                </a:tc>
                <a:extLst>
                  <a:ext uri="{0D108BD9-81ED-4DB2-BD59-A6C34878D82A}">
                    <a16:rowId xmlns:a16="http://schemas.microsoft.com/office/drawing/2014/main" val="381903772"/>
                  </a:ext>
                </a:extLst>
              </a:tr>
              <a:tr h="1297389">
                <a:tc>
                  <a:txBody>
                    <a:bodyPr/>
                    <a:lstStyle/>
                    <a:p>
                      <a:pPr algn="ctr">
                        <a:spcBef>
                          <a:spcPts val="1000"/>
                        </a:spcBef>
                        <a:spcAft>
                          <a:spcPts val="1000"/>
                        </a:spcAft>
                      </a:pP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经费使用情况</a:t>
                      </a:r>
                    </a:p>
                  </a:txBody>
                  <a:tcPr marT="45722" marB="45722" anchor="ctr"/>
                </a:tc>
                <a:tc>
                  <a:txBody>
                    <a:bodyPr/>
                    <a:lstStyle/>
                    <a:p>
                      <a:pPr marL="0" marR="0" indent="0" algn="ctr" defTabSz="914400" rtl="0" eaLnBrk="1" fontAlgn="auto" latinLnBrk="0" hangingPunct="1">
                        <a:lnSpc>
                          <a:spcPct val="100000"/>
                        </a:lnSpc>
                        <a:spcBef>
                          <a:spcPts val="1000"/>
                        </a:spcBef>
                        <a:spcAft>
                          <a:spcPts val="1000"/>
                        </a:spcAft>
                        <a:buClrTx/>
                        <a:buSzTx/>
                        <a:buFontTx/>
                        <a:buNone/>
                        <a:tabLst/>
                        <a:defRPr/>
                      </a:pP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预算经费</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667</a:t>
                      </a: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万元，年度到账</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105.43</a:t>
                      </a: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万元，累积到账</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477.55</a:t>
                      </a: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万元，严格按照预算年度支出</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346.67</a:t>
                      </a:r>
                      <a:r>
                        <a:rPr lang="zh-CN" altLang="en-US" sz="2400" b="0" kern="1200" dirty="0">
                          <a:solidFill>
                            <a:schemeClr val="dk1"/>
                          </a:solidFill>
                          <a:effectLst/>
                          <a:latin typeface="Cambria Math" panose="02040503050406030204" pitchFamily="18" charset="0"/>
                          <a:ea typeface="黑体" panose="02010609060101010101" pitchFamily="49" charset="-122"/>
                          <a:cs typeface="+mn-cs"/>
                        </a:rPr>
                        <a:t>万元</a:t>
                      </a:r>
                      <a:r>
                        <a:rPr lang="en-US" altLang="zh-CN" sz="2400" b="0" kern="1200" dirty="0">
                          <a:solidFill>
                            <a:schemeClr val="dk1"/>
                          </a:solidFill>
                          <a:effectLst/>
                          <a:latin typeface="Cambria Math" panose="02040503050406030204" pitchFamily="18" charset="0"/>
                          <a:ea typeface="黑体" panose="02010609060101010101" pitchFamily="49" charset="-122"/>
                          <a:cs typeface="+mn-cs"/>
                        </a:rPr>
                        <a:t>(72.6%)</a:t>
                      </a:r>
                      <a:endParaRPr lang="zh-CN" altLang="en-US" sz="2400" b="0" kern="1200" dirty="0">
                        <a:solidFill>
                          <a:schemeClr val="dk1"/>
                        </a:solidFill>
                        <a:effectLst/>
                        <a:latin typeface="Cambria Math" panose="02040503050406030204" pitchFamily="18" charset="0"/>
                        <a:ea typeface="黑体" panose="02010609060101010101" pitchFamily="49" charset="-122"/>
                        <a:cs typeface="+mn-cs"/>
                      </a:endParaRPr>
                    </a:p>
                  </a:txBody>
                  <a:tcPr marT="45722" marB="45722" anchor="ctr"/>
                </a:tc>
                <a:extLst>
                  <a:ext uri="{0D108BD9-81ED-4DB2-BD59-A6C34878D82A}">
                    <a16:rowId xmlns:a16="http://schemas.microsoft.com/office/drawing/2014/main" val="585089072"/>
                  </a:ext>
                </a:extLst>
              </a:tr>
            </a:tbl>
          </a:graphicData>
        </a:graphic>
      </p:graphicFrame>
      <p:sp>
        <p:nvSpPr>
          <p:cNvPr id="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487CAD-7E64-49D3-9ECB-98D3FF7FEEFD}" type="slidenum">
              <a:rPr lang="zh-CN" altLang="en-US">
                <a:solidFill>
                  <a:srgbClr val="898989"/>
                </a:solidFill>
                <a:latin typeface="Cambria Math" panose="02040503050406030204" pitchFamily="18" charset="0"/>
                <a:ea typeface="黑体" panose="02010609060101010101" pitchFamily="49" charset="-122"/>
              </a:rPr>
              <a:pPr/>
              <a:t>12</a:t>
            </a:fld>
            <a:endParaRPr lang="zh-CN" altLang="en-US">
              <a:solidFill>
                <a:srgbClr val="898989"/>
              </a:solidFill>
              <a:latin typeface="Cambria Math" panose="02040503050406030204" pitchFamily="18" charset="0"/>
              <a:ea typeface="黑体" panose="02010609060101010101" pitchFamily="49" charset="-122"/>
            </a:endParaRPr>
          </a:p>
        </p:txBody>
      </p:sp>
      <p:sp>
        <p:nvSpPr>
          <p:cNvPr id="6" name="TextBox 5"/>
          <p:cNvSpPr txBox="1"/>
          <p:nvPr/>
        </p:nvSpPr>
        <p:spPr>
          <a:xfrm>
            <a:off x="1187624" y="6210320"/>
            <a:ext cx="7007046" cy="52322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r" fontAlgn="auto">
              <a:spcBef>
                <a:spcPts val="0"/>
              </a:spcBef>
              <a:spcAft>
                <a:spcPts val="0"/>
              </a:spcAft>
              <a:defRPr/>
            </a:pPr>
            <a:r>
              <a:rPr lang="zh-CN" altLang="en-US" sz="2800" dirty="0">
                <a:latin typeface="Cambria Math" panose="02040503050406030204" pitchFamily="18" charset="0"/>
                <a:ea typeface="黑体" panose="02010609060101010101" pitchFamily="49" charset="-122"/>
              </a:rPr>
              <a:t>工作内容和指标方面顺利完成课题中期要求</a:t>
            </a:r>
          </a:p>
        </p:txBody>
      </p:sp>
    </p:spTree>
    <p:extLst>
      <p:ext uri="{BB962C8B-B14F-4D97-AF65-F5344CB8AC3E}">
        <p14:creationId xmlns:p14="http://schemas.microsoft.com/office/powerpoint/2010/main" val="3812846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lgn="ctr">
              <a:buNone/>
            </a:pPr>
            <a:endParaRPr lang="en-US" altLang="zh-CN" sz="4000" dirty="0">
              <a:solidFill>
                <a:schemeClr val="dk1"/>
              </a:solidFill>
            </a:endParaRPr>
          </a:p>
          <a:p>
            <a:pPr marL="0" indent="0" algn="ctr">
              <a:buNone/>
            </a:pPr>
            <a:r>
              <a:rPr lang="zh-CN" altLang="en-US" sz="4000" dirty="0">
                <a:solidFill>
                  <a:schemeClr val="dk1"/>
                </a:solidFill>
              </a:rPr>
              <a:t>亮点一：基于神经网络的快速参数估计方法</a:t>
            </a:r>
            <a:br>
              <a:rPr lang="en-US" altLang="zh-CN" sz="4000" dirty="0">
                <a:solidFill>
                  <a:schemeClr val="dk1"/>
                </a:solidFill>
              </a:rPr>
            </a:br>
            <a:r>
              <a:rPr lang="zh-CN" altLang="en-US" sz="3600" dirty="0">
                <a:solidFill>
                  <a:schemeClr val="dk1"/>
                </a:solidFill>
              </a:rPr>
              <a:t>（</a:t>
            </a:r>
            <a:r>
              <a:rPr lang="en-US" altLang="zh-CN" sz="3600" dirty="0">
                <a:solidFill>
                  <a:schemeClr val="dk1"/>
                </a:solidFill>
              </a:rPr>
              <a:t>GMD 2018</a:t>
            </a:r>
            <a:r>
              <a:rPr lang="zh-CN" altLang="en-US" sz="3600" dirty="0">
                <a:solidFill>
                  <a:schemeClr val="dk1"/>
                </a:solidFill>
              </a:rPr>
              <a:t>、</a:t>
            </a:r>
            <a:r>
              <a:rPr lang="en-US" altLang="zh-CN" sz="3600" dirty="0">
                <a:solidFill>
                  <a:schemeClr val="dk1"/>
                </a:solidFill>
              </a:rPr>
              <a:t>GMDD 2019</a:t>
            </a:r>
            <a:r>
              <a:rPr lang="zh-CN" altLang="en-US" sz="3600" dirty="0">
                <a:solidFill>
                  <a:schemeClr val="dk1"/>
                </a:solidFill>
              </a:rPr>
              <a:t>）</a:t>
            </a:r>
            <a:endParaRPr lang="zh-CN" altLang="en-US" sz="3600" dirty="0"/>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13</a:t>
            </a:fld>
            <a:endParaRPr lang="zh-CN" altLang="en-US"/>
          </a:p>
        </p:txBody>
      </p:sp>
    </p:spTree>
    <p:extLst>
      <p:ext uri="{BB962C8B-B14F-4D97-AF65-F5344CB8AC3E}">
        <p14:creationId xmlns:p14="http://schemas.microsoft.com/office/powerpoint/2010/main" val="386058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自动参数估计面临的挑战</a:t>
            </a:r>
          </a:p>
        </p:txBody>
      </p:sp>
      <p:sp>
        <p:nvSpPr>
          <p:cNvPr id="4" name="灯片编号占位符 3"/>
          <p:cNvSpPr>
            <a:spLocks noGrp="1"/>
          </p:cNvSpPr>
          <p:nvPr>
            <p:ph type="sldNum" sz="quarter" idx="12"/>
          </p:nvPr>
        </p:nvSpPr>
        <p:spPr>
          <a:xfrm>
            <a:off x="6553200" y="6160219"/>
            <a:ext cx="2133600" cy="365125"/>
          </a:xfrm>
        </p:spPr>
        <p:txBody>
          <a:bodyPr/>
          <a:lstStyle/>
          <a:p>
            <a:fld id="{8FDEDF8C-E92C-45B8-9D6E-6DAFC9B0A0EF}" type="slidenum">
              <a:rPr lang="zh-CN" altLang="en-US" smtClean="0"/>
              <a:pPr/>
              <a:t>14</a:t>
            </a:fld>
            <a:endParaRPr lang="zh-CN" altLang="en-US" dirty="0"/>
          </a:p>
        </p:txBody>
      </p:sp>
      <p:sp>
        <p:nvSpPr>
          <p:cNvPr id="15" name="矩形 14"/>
          <p:cNvSpPr/>
          <p:nvPr/>
        </p:nvSpPr>
        <p:spPr>
          <a:xfrm>
            <a:off x="444155" y="2079059"/>
            <a:ext cx="3407314" cy="1477328"/>
          </a:xfrm>
          <a:prstGeom prst="rect">
            <a:avLst/>
          </a:prstGeom>
          <a:ln>
            <a:solidFill>
              <a:schemeClr val="accent1">
                <a:lumMod val="75000"/>
              </a:schemeClr>
            </a:solidFill>
          </a:ln>
        </p:spPr>
        <p:txBody>
          <a:bodyPr wrap="square">
            <a:spAutoFit/>
          </a:bodyPr>
          <a:lstStyle/>
          <a:p>
            <a:pPr algn="ct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大气模式为例，</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分辨率的</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GAMIL2</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模式，</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30</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进程模拟到</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年的稳定态，需要</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小时；</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分辨率的</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CAM5</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模式，</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180</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进程模拟</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年，需要</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小时。</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449855" y="1485831"/>
            <a:ext cx="2114681"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 Cost Expensive</a:t>
            </a:r>
            <a:endPar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p:cNvSpPr txBox="1"/>
          <p:nvPr/>
        </p:nvSpPr>
        <p:spPr>
          <a:xfrm>
            <a:off x="4512142" y="1485831"/>
            <a:ext cx="461665" cy="1708160"/>
          </a:xfrm>
          <a:prstGeom prst="rect">
            <a:avLst/>
          </a:prstGeom>
        </p:spPr>
        <p:style>
          <a:lnRef idx="1">
            <a:schemeClr val="accent2"/>
          </a:lnRef>
          <a:fillRef idx="2">
            <a:schemeClr val="accent2"/>
          </a:fillRef>
          <a:effectRef idx="1">
            <a:schemeClr val="accent2"/>
          </a:effectRef>
          <a:fontRef idx="minor">
            <a:schemeClr val="dk1"/>
          </a:fontRef>
        </p:style>
        <p:txBody>
          <a:bodyPr vert="eaVert" wrap="none" rtlCol="0">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参数复杂交互</a:t>
            </a:r>
          </a:p>
        </p:txBody>
      </p:sp>
      <p:sp>
        <p:nvSpPr>
          <p:cNvPr id="18" name="文本框 17"/>
          <p:cNvSpPr txBox="1"/>
          <p:nvPr/>
        </p:nvSpPr>
        <p:spPr>
          <a:xfrm>
            <a:off x="414418" y="4117779"/>
            <a:ext cx="2031325"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3.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模型鲁棒性不足</a:t>
            </a:r>
          </a:p>
        </p:txBody>
      </p:sp>
      <p:sp>
        <p:nvSpPr>
          <p:cNvPr id="19" name="矩形 18"/>
          <p:cNvSpPr/>
          <p:nvPr/>
        </p:nvSpPr>
        <p:spPr>
          <a:xfrm>
            <a:off x="408718" y="4734894"/>
            <a:ext cx="2387417" cy="646331"/>
          </a:xfrm>
          <a:prstGeom prst="rect">
            <a:avLst/>
          </a:prstGeom>
          <a:ln>
            <a:solidFill>
              <a:schemeClr val="accent6">
                <a:lumMod val="75000"/>
              </a:schemeClr>
            </a:solidFill>
          </a:ln>
        </p:spPr>
        <p:txBody>
          <a:bodyPr wrap="square">
            <a:spAutoFit/>
          </a:bodyPr>
          <a:lstStyle/>
          <a:p>
            <a:pPr algn="ct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模拟出错或者模拟结果不合理问题较多</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 name="Picture 2" descr="D:\hpc\TsingHpc\开题\拟合\拟合\C0-KE-metr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759" y="2740778"/>
            <a:ext cx="4077189" cy="1674106"/>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5091704" y="1417339"/>
            <a:ext cx="3804589" cy="1323439"/>
          </a:xfrm>
          <a:prstGeom prst="rect">
            <a:avLst/>
          </a:prstGeom>
        </p:spPr>
        <p:txBody>
          <a:bodyPr wrap="square">
            <a:spAutoFit/>
          </a:bodyPr>
          <a:lstStyle/>
          <a:p>
            <a:pPr algn="ct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GAMIL2</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短期历史模拟试验，三元参数空间：</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强非线性，多峰</a:t>
            </a:r>
            <a:endPar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同时，模式的发展使得参数空间特征趋向</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高维且更为复杂</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3909372" y="4366887"/>
            <a:ext cx="2674640" cy="2136615"/>
          </a:xfrm>
          <a:prstGeom prst="rect">
            <a:avLst/>
          </a:prstGeom>
        </p:spPr>
      </p:pic>
      <p:sp>
        <p:nvSpPr>
          <p:cNvPr id="3" name="文本框 2"/>
          <p:cNvSpPr txBox="1"/>
          <p:nvPr/>
        </p:nvSpPr>
        <p:spPr>
          <a:xfrm>
            <a:off x="3529207" y="4230218"/>
            <a:ext cx="2839239"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dirty="0">
                <a:latin typeface="黑体" panose="02010609060101010101" pitchFamily="49" charset="-122"/>
                <a:ea typeface="黑体" panose="02010609060101010101" pitchFamily="49" charset="-122"/>
              </a:rPr>
              <a:t>4. </a:t>
            </a:r>
            <a:r>
              <a:rPr lang="zh-CN" altLang="en-US" dirty="0">
                <a:latin typeface="黑体" panose="02010609060101010101" pitchFamily="49" charset="-122"/>
                <a:ea typeface="黑体" panose="02010609060101010101" pitchFamily="49" charset="-122"/>
              </a:rPr>
              <a:t>参数变化受到物理约束</a:t>
            </a:r>
          </a:p>
        </p:txBody>
      </p:sp>
      <p:sp>
        <p:nvSpPr>
          <p:cNvPr id="6" name="文本框 5"/>
          <p:cNvSpPr txBox="1"/>
          <p:nvPr/>
        </p:nvSpPr>
        <p:spPr>
          <a:xfrm>
            <a:off x="6417935" y="5108679"/>
            <a:ext cx="180049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大气顶辐射平衡</a:t>
            </a:r>
          </a:p>
        </p:txBody>
      </p:sp>
    </p:spTree>
    <p:extLst>
      <p:ext uri="{BB962C8B-B14F-4D97-AF65-F5344CB8AC3E}">
        <p14:creationId xmlns:p14="http://schemas.microsoft.com/office/powerpoint/2010/main" val="84962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8"/>
            <a:ext cx="8418576" cy="1139825"/>
          </a:xfrm>
        </p:spPr>
        <p:txBody>
          <a:bodyPr/>
          <a:lstStyle/>
          <a:p>
            <a:r>
              <a:rPr lang="zh-CN" altLang="en-US" sz="4000" dirty="0">
                <a:latin typeface="黑体" panose="02010609060101010101" pitchFamily="49" charset="-122"/>
                <a:ea typeface="黑体" panose="02010609060101010101" pitchFamily="49" charset="-122"/>
                <a:cs typeface="Kaiti SC" charset="-122"/>
              </a:rPr>
              <a:t>基于神经网络的快速参数调优算法</a:t>
            </a:r>
            <a:endParaRPr lang="zh-CN" altLang="en-US" sz="40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2"/>
          </p:nvPr>
        </p:nvSpPr>
        <p:spPr/>
        <p:txBody>
          <a:bodyPr/>
          <a:lstStyle/>
          <a:p>
            <a:fld id="{86CB4B4D-7CA3-9044-876B-883B54F8677D}" type="slidenum">
              <a:rPr lang="en-US" altLang="zh-CN" smtClean="0"/>
              <a:t>15</a:t>
            </a:fld>
            <a:endParaRPr lang="zh-CN" altLang="en-US"/>
          </a:p>
        </p:txBody>
      </p:sp>
      <p:grpSp>
        <p:nvGrpSpPr>
          <p:cNvPr id="11" name="组合 10"/>
          <p:cNvGrpSpPr/>
          <p:nvPr/>
        </p:nvGrpSpPr>
        <p:grpSpPr>
          <a:xfrm>
            <a:off x="502105" y="1628800"/>
            <a:ext cx="2664772" cy="4067459"/>
            <a:chOff x="658247" y="1124594"/>
            <a:chExt cx="2664772" cy="4067459"/>
          </a:xfrm>
        </p:grpSpPr>
        <p:sp>
          <p:nvSpPr>
            <p:cNvPr id="5" name="文本框 4"/>
            <p:cNvSpPr txBox="1"/>
            <p:nvPr/>
          </p:nvSpPr>
          <p:spPr>
            <a:xfrm>
              <a:off x="712413" y="1877034"/>
              <a:ext cx="2556441"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 Cost Expensive</a:t>
              </a:r>
              <a:endPar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712412" y="3825318"/>
              <a:ext cx="2556442"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3.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模型鲁棒性不足</a:t>
              </a:r>
            </a:p>
          </p:txBody>
        </p:sp>
        <p:sp>
          <p:nvSpPr>
            <p:cNvPr id="9" name="文本框 8"/>
            <p:cNvSpPr txBox="1"/>
            <p:nvPr/>
          </p:nvSpPr>
          <p:spPr>
            <a:xfrm>
              <a:off x="712412" y="2858693"/>
              <a:ext cx="255644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参数复杂交互</a:t>
              </a:r>
            </a:p>
          </p:txBody>
        </p:sp>
        <p:sp>
          <p:nvSpPr>
            <p:cNvPr id="10" name="文本框 9"/>
            <p:cNvSpPr txBox="1"/>
            <p:nvPr/>
          </p:nvSpPr>
          <p:spPr>
            <a:xfrm>
              <a:off x="719758" y="4791943"/>
              <a:ext cx="2549096"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4.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参数受物理约束</a:t>
              </a:r>
            </a:p>
          </p:txBody>
        </p:sp>
        <p:sp>
          <p:nvSpPr>
            <p:cNvPr id="3" name="文本框 2"/>
            <p:cNvSpPr txBox="1"/>
            <p:nvPr/>
          </p:nvSpPr>
          <p:spPr>
            <a:xfrm>
              <a:off x="658247" y="1124594"/>
              <a:ext cx="26647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自动调优面临困难</a:t>
              </a:r>
            </a:p>
          </p:txBody>
        </p:sp>
      </p:grpSp>
      <p:grpSp>
        <p:nvGrpSpPr>
          <p:cNvPr id="19" name="组合 18"/>
          <p:cNvGrpSpPr/>
          <p:nvPr/>
        </p:nvGrpSpPr>
        <p:grpSpPr>
          <a:xfrm>
            <a:off x="3495241" y="1636317"/>
            <a:ext cx="3535680" cy="4415249"/>
            <a:chOff x="3450336" y="1302799"/>
            <a:chExt cx="3535680" cy="4415249"/>
          </a:xfrm>
        </p:grpSpPr>
        <p:sp>
          <p:nvSpPr>
            <p:cNvPr id="18" name="圆角矩形 17"/>
            <p:cNvSpPr/>
            <p:nvPr/>
          </p:nvSpPr>
          <p:spPr>
            <a:xfrm>
              <a:off x="3450336" y="1865376"/>
              <a:ext cx="3535680" cy="3852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660299" y="1302799"/>
              <a:ext cx="3130645" cy="4059942"/>
              <a:chOff x="697522" y="1132111"/>
              <a:chExt cx="3130645" cy="4059942"/>
            </a:xfrm>
          </p:grpSpPr>
          <p:sp>
            <p:nvSpPr>
              <p:cNvPr id="13" name="文本框 12"/>
              <p:cNvSpPr txBox="1"/>
              <p:nvPr/>
            </p:nvSpPr>
            <p:spPr>
              <a:xfrm>
                <a:off x="1108651" y="1877034"/>
                <a:ext cx="232327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CAPT</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和代理模式</a:t>
                </a:r>
              </a:p>
            </p:txBody>
          </p:sp>
          <p:sp>
            <p:nvSpPr>
              <p:cNvPr id="14" name="文本框 13"/>
              <p:cNvSpPr txBox="1"/>
              <p:nvPr/>
            </p:nvSpPr>
            <p:spPr>
              <a:xfrm>
                <a:off x="697522" y="3711966"/>
                <a:ext cx="3115754"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基于样本鲁棒性分析和依赖性分析的并行执行模式</a:t>
                </a:r>
              </a:p>
            </p:txBody>
          </p:sp>
          <p:sp>
            <p:nvSpPr>
              <p:cNvPr id="15" name="文本框 14"/>
              <p:cNvSpPr txBox="1"/>
              <p:nvPr/>
            </p:nvSpPr>
            <p:spPr>
              <a:xfrm>
                <a:off x="712412" y="2703053"/>
                <a:ext cx="3115755"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动态筛选、神经网络算法构建代理模式</a:t>
                </a:r>
              </a:p>
            </p:txBody>
          </p:sp>
          <p:sp>
            <p:nvSpPr>
              <p:cNvPr id="16" name="文本框 15"/>
              <p:cNvSpPr txBox="1"/>
              <p:nvPr/>
            </p:nvSpPr>
            <p:spPr>
              <a:xfrm>
                <a:off x="1152033" y="4791943"/>
                <a:ext cx="2236510"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优化引入物理约束</a:t>
                </a:r>
              </a:p>
            </p:txBody>
          </p:sp>
          <p:sp>
            <p:nvSpPr>
              <p:cNvPr id="17" name="文本框 16"/>
              <p:cNvSpPr txBox="1"/>
              <p:nvPr/>
            </p:nvSpPr>
            <p:spPr>
              <a:xfrm>
                <a:off x="937902" y="1132111"/>
                <a:ext cx="26647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本课题的应对思路</a:t>
                </a:r>
              </a:p>
            </p:txBody>
          </p:sp>
        </p:grpSp>
      </p:grpSp>
      <p:sp>
        <p:nvSpPr>
          <p:cNvPr id="20" name="右箭头 19"/>
          <p:cNvSpPr/>
          <p:nvPr/>
        </p:nvSpPr>
        <p:spPr>
          <a:xfrm>
            <a:off x="3206851" y="3844814"/>
            <a:ext cx="194252" cy="47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7125059" y="3844814"/>
            <a:ext cx="194252" cy="47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413449" y="3065410"/>
            <a:ext cx="1335015" cy="203132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dirty="0">
                <a:latin typeface="黑体" panose="02010609060101010101" pitchFamily="49" charset="-122"/>
                <a:ea typeface="黑体" panose="02010609060101010101" pitchFamily="49" charset="-122"/>
                <a:cs typeface="Kaiti SC" charset="-122"/>
              </a:rPr>
              <a:t>基于神经网络的快速参数调优算法，同时支持单目标</a:t>
            </a:r>
            <a:r>
              <a:rPr lang="en-US" altLang="zh-CN" dirty="0">
                <a:latin typeface="黑体" panose="02010609060101010101" pitchFamily="49" charset="-122"/>
                <a:ea typeface="黑体" panose="02010609060101010101" pitchFamily="49" charset="-122"/>
                <a:cs typeface="Kaiti SC" charset="-122"/>
              </a:rPr>
              <a:t>/</a:t>
            </a:r>
            <a:r>
              <a:rPr lang="zh-CN" altLang="en-US" dirty="0">
                <a:latin typeface="黑体" panose="02010609060101010101" pitchFamily="49" charset="-122"/>
                <a:ea typeface="黑体" panose="02010609060101010101" pitchFamily="49" charset="-122"/>
                <a:cs typeface="Kaiti SC" charset="-122"/>
              </a:rPr>
              <a:t>多目标和物理约束场景</a:t>
            </a:r>
            <a:endParaRPr lang="zh-CN" altLang="en-US" dirty="0"/>
          </a:p>
        </p:txBody>
      </p:sp>
    </p:spTree>
    <p:extLst>
      <p:ext uri="{BB962C8B-B14F-4D97-AF65-F5344CB8AC3E}">
        <p14:creationId xmlns:p14="http://schemas.microsoft.com/office/powerpoint/2010/main" val="8578996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72" y="169944"/>
            <a:ext cx="9144000" cy="1143000"/>
          </a:xfrm>
        </p:spPr>
        <p:txBody>
          <a:bodyPr>
            <a:noAutofit/>
          </a:bodyPr>
          <a:lstStyle/>
          <a:p>
            <a:r>
              <a:rPr kumimoji="1" lang="en-US" altLang="zh-CN" sz="4000" dirty="0">
                <a:latin typeface="SimHei" charset="0"/>
                <a:ea typeface="SimHei" charset="0"/>
                <a:cs typeface="SimHei" charset="0"/>
              </a:rPr>
              <a:t>CAPT</a:t>
            </a:r>
            <a:r>
              <a:rPr kumimoji="1" lang="zh-CN" altLang="en-US" sz="4000" dirty="0">
                <a:latin typeface="SimHei" charset="0"/>
                <a:ea typeface="SimHei" charset="0"/>
                <a:cs typeface="SimHei" charset="0"/>
              </a:rPr>
              <a:t>：快物理过程偏差的快速诊断方法</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4138" y="3153423"/>
            <a:ext cx="7215724" cy="2939873"/>
          </a:xfrm>
        </p:spPr>
      </p:pic>
      <p:sp>
        <p:nvSpPr>
          <p:cNvPr id="6" name="内容占位符 2"/>
          <p:cNvSpPr txBox="1">
            <a:spLocks/>
          </p:cNvSpPr>
          <p:nvPr/>
        </p:nvSpPr>
        <p:spPr>
          <a:xfrm>
            <a:off x="628650" y="1305698"/>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200" dirty="0">
                <a:latin typeface="SimHei" charset="0"/>
                <a:ea typeface="SimHei" charset="0"/>
                <a:cs typeface="SimHei" charset="0"/>
              </a:rPr>
              <a:t>模式的快物理过程可以在模拟几小时或几天就能反映其系统偏差；慢物理过程则需要长时的模拟</a:t>
            </a:r>
          </a:p>
          <a:p>
            <a:r>
              <a:rPr kumimoji="1" lang="zh-CN" altLang="en-US" sz="2200" dirty="0">
                <a:latin typeface="SimHei" charset="0"/>
                <a:ea typeface="SimHei" charset="0"/>
                <a:cs typeface="SimHei" charset="0"/>
              </a:rPr>
              <a:t>美国</a:t>
            </a:r>
            <a:r>
              <a:rPr kumimoji="1" lang="en-US" altLang="zh-CN" sz="2200" dirty="0">
                <a:latin typeface="SimHei" charset="0"/>
                <a:ea typeface="SimHei" charset="0"/>
                <a:cs typeface="SimHei" charset="0"/>
              </a:rPr>
              <a:t>DOE</a:t>
            </a:r>
            <a:r>
              <a:rPr kumimoji="1" lang="zh-CN" altLang="en-US" sz="2200" dirty="0">
                <a:latin typeface="SimHei" charset="0"/>
                <a:ea typeface="SimHei" charset="0"/>
                <a:cs typeface="SimHei" charset="0"/>
              </a:rPr>
              <a:t>发展的基于观测数据为初始场的短期天气预报方法（</a:t>
            </a:r>
            <a:r>
              <a:rPr kumimoji="1" lang="en-US" altLang="zh-CN" sz="2200" dirty="0">
                <a:latin typeface="SimHei" charset="0"/>
                <a:ea typeface="SimHei" charset="0"/>
                <a:cs typeface="SimHei" charset="0"/>
              </a:rPr>
              <a:t>CAPT</a:t>
            </a:r>
            <a:r>
              <a:rPr kumimoji="1" lang="zh-CN" altLang="en-US" sz="2200" dirty="0">
                <a:latin typeface="SimHei" charset="0"/>
                <a:ea typeface="SimHei" charset="0"/>
                <a:cs typeface="SimHei" charset="0"/>
              </a:rPr>
              <a:t>），可以快速检测出大气模式的模拟偏差，广泛用于评估物理参数化方案的研究</a:t>
            </a:r>
          </a:p>
        </p:txBody>
      </p:sp>
      <p:sp>
        <p:nvSpPr>
          <p:cNvPr id="7" name="文本框 6"/>
          <p:cNvSpPr txBox="1"/>
          <p:nvPr/>
        </p:nvSpPr>
        <p:spPr>
          <a:xfrm>
            <a:off x="7395263" y="3016476"/>
            <a:ext cx="1589346" cy="369332"/>
          </a:xfrm>
          <a:prstGeom prst="rect">
            <a:avLst/>
          </a:prstGeom>
          <a:noFill/>
        </p:spPr>
        <p:txBody>
          <a:bodyPr wrap="none" rtlCol="0">
            <a:spAutoFit/>
          </a:bodyPr>
          <a:lstStyle/>
          <a:p>
            <a:r>
              <a:rPr kumimoji="1" lang="en-US" altLang="zh-CN" dirty="0"/>
              <a:t>Ma</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2014</a:t>
            </a:r>
            <a:endParaRPr kumimoji="1" lang="zh-CN" altLang="en-US" dirty="0"/>
          </a:p>
        </p:txBody>
      </p:sp>
      <p:sp>
        <p:nvSpPr>
          <p:cNvPr id="3" name="文本框 2"/>
          <p:cNvSpPr txBox="1"/>
          <p:nvPr/>
        </p:nvSpPr>
        <p:spPr>
          <a:xfrm>
            <a:off x="332876" y="6093296"/>
            <a:ext cx="8539991" cy="430887"/>
          </a:xfrm>
          <a:prstGeom prst="rect">
            <a:avLst/>
          </a:prstGeom>
          <a:noFill/>
        </p:spPr>
        <p:txBody>
          <a:bodyPr wrap="square" rtlCol="0">
            <a:spAutoFit/>
          </a:bodyPr>
          <a:lstStyle/>
          <a:p>
            <a:r>
              <a:rPr lang="zh-CN" altLang="en-US" sz="2200" dirty="0">
                <a:solidFill>
                  <a:srgbClr val="FF0000"/>
                </a:solidFill>
                <a:latin typeface="黑体" panose="02010609060101010101" pitchFamily="49" charset="-122"/>
                <a:ea typeface="黑体" panose="02010609060101010101" pitchFamily="49" charset="-122"/>
              </a:rPr>
              <a:t>许多气候模式偏差</a:t>
            </a:r>
            <a:r>
              <a:rPr lang="en-US" altLang="zh-CN" sz="2200" dirty="0">
                <a:solidFill>
                  <a:srgbClr val="FF0000"/>
                </a:solidFill>
                <a:latin typeface="黑体" panose="02010609060101010101" pitchFamily="49" charset="-122"/>
                <a:ea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如</a:t>
            </a:r>
            <a:r>
              <a:rPr lang="en-US" altLang="zh-CN" sz="2200" dirty="0">
                <a:solidFill>
                  <a:srgbClr val="FF0000"/>
                </a:solidFill>
                <a:latin typeface="黑体" panose="02010609060101010101" pitchFamily="49" charset="-122"/>
                <a:ea typeface="黑体" panose="02010609060101010101" pitchFamily="49" charset="-122"/>
              </a:rPr>
              <a:t>SST)</a:t>
            </a:r>
            <a:r>
              <a:rPr lang="zh-CN" altLang="en-US" sz="2200" dirty="0">
                <a:solidFill>
                  <a:srgbClr val="FF0000"/>
                </a:solidFill>
                <a:latin typeface="黑体" panose="02010609060101010101" pitchFamily="49" charset="-122"/>
                <a:ea typeface="黑体" panose="02010609060101010101" pitchFamily="49" charset="-122"/>
              </a:rPr>
              <a:t>体现的是快物理过程</a:t>
            </a:r>
            <a:r>
              <a:rPr lang="en-US" altLang="zh-CN" sz="2200" dirty="0">
                <a:solidFill>
                  <a:srgbClr val="FF0000"/>
                </a:solidFill>
                <a:latin typeface="黑体" panose="02010609060101010101" pitchFamily="49" charset="-122"/>
                <a:ea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如降水、云</a:t>
            </a:r>
            <a:r>
              <a:rPr lang="en-US" altLang="zh-CN" sz="2200" dirty="0">
                <a:solidFill>
                  <a:srgbClr val="FF0000"/>
                </a:solidFill>
                <a:latin typeface="黑体" panose="02010609060101010101" pitchFamily="49" charset="-122"/>
                <a:ea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的偏差</a:t>
            </a:r>
          </a:p>
        </p:txBody>
      </p:sp>
      <p:sp>
        <p:nvSpPr>
          <p:cNvPr id="5" name="灯片编号占位符 4"/>
          <p:cNvSpPr>
            <a:spLocks noGrp="1"/>
          </p:cNvSpPr>
          <p:nvPr>
            <p:ph type="sldNum" sz="quarter" idx="12"/>
          </p:nvPr>
        </p:nvSpPr>
        <p:spPr/>
        <p:txBody>
          <a:bodyPr/>
          <a:lstStyle/>
          <a:p>
            <a:fld id="{72D6E99D-2818-3B45-94D2-E7A75B79FC24}" type="slidenum">
              <a:rPr kumimoji="1" lang="zh-CN" altLang="en-US" smtClean="0"/>
              <a:t>16</a:t>
            </a:fld>
            <a:endParaRPr kumimoji="1" lang="zh-CN" altLang="en-US" dirty="0"/>
          </a:p>
        </p:txBody>
      </p:sp>
    </p:spTree>
    <p:extLst>
      <p:ext uri="{BB962C8B-B14F-4D97-AF65-F5344CB8AC3E}">
        <p14:creationId xmlns:p14="http://schemas.microsoft.com/office/powerpoint/2010/main" val="3701808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latin typeface="SimHei" charset="0"/>
                <a:ea typeface="SimHei" charset="0"/>
                <a:cs typeface="SimHei" charset="0"/>
              </a:rPr>
              <a:t>CAPT</a:t>
            </a:r>
            <a:r>
              <a:rPr kumimoji="1" lang="zh-CN" altLang="en-US" sz="4000" dirty="0">
                <a:latin typeface="SimHei" charset="0"/>
                <a:ea typeface="SimHei" charset="0"/>
                <a:cs typeface="SimHei" charset="0"/>
              </a:rPr>
              <a:t>方法过程</a:t>
            </a:r>
          </a:p>
        </p:txBody>
      </p:sp>
      <p:grpSp>
        <p:nvGrpSpPr>
          <p:cNvPr id="4" name="组 3"/>
          <p:cNvGrpSpPr/>
          <p:nvPr/>
        </p:nvGrpSpPr>
        <p:grpSpPr>
          <a:xfrm>
            <a:off x="663067" y="1772816"/>
            <a:ext cx="8001782" cy="4383454"/>
            <a:chOff x="135517" y="827898"/>
            <a:chExt cx="7136719" cy="3814764"/>
          </a:xfrm>
        </p:grpSpPr>
        <p:grpSp>
          <p:nvGrpSpPr>
            <p:cNvPr id="5" name="组 4"/>
            <p:cNvGrpSpPr/>
            <p:nvPr/>
          </p:nvGrpSpPr>
          <p:grpSpPr>
            <a:xfrm>
              <a:off x="135517" y="827898"/>
              <a:ext cx="6562550" cy="2850515"/>
              <a:chOff x="5339984" y="827898"/>
              <a:chExt cx="6562550" cy="2850515"/>
            </a:xfrm>
          </p:grpSpPr>
          <p:sp>
            <p:nvSpPr>
              <p:cNvPr id="8" name="矩形 7"/>
              <p:cNvSpPr/>
              <p:nvPr/>
            </p:nvSpPr>
            <p:spPr>
              <a:xfrm>
                <a:off x="5339984" y="827898"/>
                <a:ext cx="1531115" cy="4124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200" b="1" dirty="0"/>
                  <a:t>再分析数据</a:t>
                </a:r>
              </a:p>
            </p:txBody>
          </p:sp>
          <p:sp>
            <p:nvSpPr>
              <p:cNvPr id="9" name="矩形 8"/>
              <p:cNvSpPr/>
              <p:nvPr/>
            </p:nvSpPr>
            <p:spPr>
              <a:xfrm>
                <a:off x="7323198" y="860684"/>
                <a:ext cx="1678540" cy="3583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200" b="1" dirty="0"/>
                  <a:t>大气模式模拟</a:t>
                </a:r>
              </a:p>
            </p:txBody>
          </p:sp>
          <p:sp>
            <p:nvSpPr>
              <p:cNvPr id="10" name="矩形 9"/>
              <p:cNvSpPr/>
              <p:nvPr/>
            </p:nvSpPr>
            <p:spPr>
              <a:xfrm>
                <a:off x="9522455" y="861412"/>
                <a:ext cx="1220047" cy="3499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2200" b="1" dirty="0"/>
                  <a:t>后报</a:t>
                </a:r>
              </a:p>
            </p:txBody>
          </p:sp>
          <p:sp>
            <p:nvSpPr>
              <p:cNvPr id="11" name="右箭头 10"/>
              <p:cNvSpPr/>
              <p:nvPr/>
            </p:nvSpPr>
            <p:spPr>
              <a:xfrm>
                <a:off x="6907722" y="906857"/>
                <a:ext cx="400291" cy="27258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2" name="右箭头 11"/>
              <p:cNvSpPr/>
              <p:nvPr/>
            </p:nvSpPr>
            <p:spPr>
              <a:xfrm>
                <a:off x="9020669" y="896514"/>
                <a:ext cx="459707" cy="31780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sp>
            <p:nvSpPr>
              <p:cNvPr id="13" name="矩形 12"/>
              <p:cNvSpPr/>
              <p:nvPr/>
            </p:nvSpPr>
            <p:spPr>
              <a:xfrm>
                <a:off x="5983092" y="1245244"/>
                <a:ext cx="130886" cy="20388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2400" b="1" dirty="0"/>
              </a:p>
            </p:txBody>
          </p:sp>
          <p:sp>
            <p:nvSpPr>
              <p:cNvPr id="14" name="右箭头 13"/>
              <p:cNvSpPr/>
              <p:nvPr/>
            </p:nvSpPr>
            <p:spPr>
              <a:xfrm>
                <a:off x="6106788" y="1622555"/>
                <a:ext cx="825553" cy="22250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5" name="右箭头 14"/>
              <p:cNvSpPr/>
              <p:nvPr/>
            </p:nvSpPr>
            <p:spPr>
              <a:xfrm>
                <a:off x="6109401" y="2132856"/>
                <a:ext cx="619295" cy="22960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6" name="右箭头 15"/>
              <p:cNvSpPr/>
              <p:nvPr/>
            </p:nvSpPr>
            <p:spPr>
              <a:xfrm>
                <a:off x="6079265" y="2587612"/>
                <a:ext cx="469924" cy="19331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sp>
            <p:nvSpPr>
              <p:cNvPr id="17" name="右箭头 16"/>
              <p:cNvSpPr/>
              <p:nvPr/>
            </p:nvSpPr>
            <p:spPr>
              <a:xfrm>
                <a:off x="6106302" y="3015830"/>
                <a:ext cx="282055" cy="17159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cxnSp>
            <p:nvCxnSpPr>
              <p:cNvPr id="18" name="直线连接符 17"/>
              <p:cNvCxnSpPr/>
              <p:nvPr/>
            </p:nvCxnSpPr>
            <p:spPr>
              <a:xfrm>
                <a:off x="10108605" y="1845056"/>
                <a:ext cx="595907" cy="7533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flipV="1">
                <a:off x="9669698" y="2646874"/>
                <a:ext cx="957254" cy="711488"/>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0" name="组 19"/>
              <p:cNvGrpSpPr/>
              <p:nvPr/>
            </p:nvGrpSpPr>
            <p:grpSpPr>
              <a:xfrm>
                <a:off x="6206221" y="1344573"/>
                <a:ext cx="3923728" cy="2333840"/>
                <a:chOff x="6203426" y="1344573"/>
                <a:chExt cx="4027379" cy="2754678"/>
              </a:xfrm>
            </p:grpSpPr>
            <p:grpSp>
              <p:nvGrpSpPr>
                <p:cNvPr id="22" name="组 21"/>
                <p:cNvGrpSpPr/>
                <p:nvPr/>
              </p:nvGrpSpPr>
              <p:grpSpPr>
                <a:xfrm>
                  <a:off x="6203426" y="1344573"/>
                  <a:ext cx="4027379" cy="2754678"/>
                  <a:chOff x="3197516" y="2444168"/>
                  <a:chExt cx="6014454" cy="4202597"/>
                </a:xfrm>
              </p:grpSpPr>
              <p:cxnSp>
                <p:nvCxnSpPr>
                  <p:cNvPr id="24" name="直线箭头连接符 23"/>
                  <p:cNvCxnSpPr/>
                  <p:nvPr/>
                </p:nvCxnSpPr>
                <p:spPr>
                  <a:xfrm>
                    <a:off x="3913673" y="6117244"/>
                    <a:ext cx="5298297" cy="2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p:nvPr/>
                </p:nvCxnSpPr>
                <p:spPr>
                  <a:xfrm flipV="1">
                    <a:off x="3913672" y="2444168"/>
                    <a:ext cx="1379196" cy="36730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线连接符 25"/>
                  <p:cNvCxnSpPr/>
                  <p:nvPr/>
                </p:nvCxnSpPr>
                <p:spPr>
                  <a:xfrm flipV="1">
                    <a:off x="4680546" y="2567058"/>
                    <a:ext cx="1310919" cy="3550186"/>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7" name="直线连接符 26"/>
                  <p:cNvCxnSpPr/>
                  <p:nvPr/>
                </p:nvCxnSpPr>
                <p:spPr>
                  <a:xfrm flipV="1">
                    <a:off x="5376971" y="2596563"/>
                    <a:ext cx="1310919" cy="3550186"/>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8" name="直线连接符 27"/>
                  <p:cNvCxnSpPr/>
                  <p:nvPr/>
                </p:nvCxnSpPr>
                <p:spPr>
                  <a:xfrm flipV="1">
                    <a:off x="6116536" y="2598758"/>
                    <a:ext cx="1310919" cy="3550186"/>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9" name="直线连接符 28"/>
                  <p:cNvCxnSpPr/>
                  <p:nvPr/>
                </p:nvCxnSpPr>
                <p:spPr>
                  <a:xfrm flipV="1">
                    <a:off x="6924376" y="2600953"/>
                    <a:ext cx="1310919" cy="3550186"/>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flipV="1">
                    <a:off x="7718561" y="2603148"/>
                    <a:ext cx="1310919" cy="3550186"/>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31" name="直线连接符 30"/>
                  <p:cNvCxnSpPr/>
                  <p:nvPr/>
                </p:nvCxnSpPr>
                <p:spPr>
                  <a:xfrm>
                    <a:off x="4173127" y="5489141"/>
                    <a:ext cx="3837168" cy="273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线连接符 31"/>
                  <p:cNvCxnSpPr/>
                  <p:nvPr/>
                </p:nvCxnSpPr>
                <p:spPr>
                  <a:xfrm>
                    <a:off x="4366492" y="4794931"/>
                    <a:ext cx="3837168" cy="273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线连接符 32"/>
                  <p:cNvCxnSpPr/>
                  <p:nvPr/>
                </p:nvCxnSpPr>
                <p:spPr>
                  <a:xfrm>
                    <a:off x="4651052" y="4055366"/>
                    <a:ext cx="3837168" cy="273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线连接符 33"/>
                  <p:cNvCxnSpPr/>
                  <p:nvPr/>
                </p:nvCxnSpPr>
                <p:spPr>
                  <a:xfrm>
                    <a:off x="4912692" y="3333846"/>
                    <a:ext cx="3837168" cy="27309"/>
                  </a:xfrm>
                  <a:prstGeom prst="line">
                    <a:avLst/>
                  </a:prstGeom>
                </p:spPr>
                <p:style>
                  <a:lnRef idx="2">
                    <a:schemeClr val="accent1"/>
                  </a:lnRef>
                  <a:fillRef idx="0">
                    <a:schemeClr val="accent1"/>
                  </a:fillRef>
                  <a:effectRef idx="1">
                    <a:schemeClr val="accent1"/>
                  </a:effectRef>
                  <a:fontRef idx="minor">
                    <a:schemeClr val="tx1"/>
                  </a:fontRef>
                </p:style>
              </p:cxnSp>
              <p:sp>
                <p:nvSpPr>
                  <p:cNvPr id="35" name="文本框 34"/>
                  <p:cNvSpPr txBox="1"/>
                  <p:nvPr/>
                </p:nvSpPr>
                <p:spPr>
                  <a:xfrm>
                    <a:off x="4386536" y="6111826"/>
                    <a:ext cx="926375" cy="530550"/>
                  </a:xfrm>
                  <a:prstGeom prst="rect">
                    <a:avLst/>
                  </a:prstGeom>
                  <a:noFill/>
                </p:spPr>
                <p:txBody>
                  <a:bodyPr wrap="square" rtlCol="0">
                    <a:spAutoFit/>
                  </a:bodyPr>
                  <a:lstStyle/>
                  <a:p>
                    <a:r>
                      <a:rPr kumimoji="1" lang="en-US" altLang="zh-CN" sz="1600" dirty="0"/>
                      <a:t>day</a:t>
                    </a:r>
                    <a:r>
                      <a:rPr kumimoji="1" lang="zh-CN" altLang="en-US" sz="1600" dirty="0"/>
                      <a:t> </a:t>
                    </a:r>
                    <a:r>
                      <a:rPr kumimoji="1" lang="en-US" altLang="zh-CN" sz="1600" dirty="0"/>
                      <a:t>1</a:t>
                    </a:r>
                    <a:endParaRPr kumimoji="1" lang="zh-CN" altLang="en-US" sz="1600" dirty="0"/>
                  </a:p>
                </p:txBody>
              </p:sp>
              <p:sp>
                <p:nvSpPr>
                  <p:cNvPr id="36" name="文本框 35"/>
                  <p:cNvSpPr txBox="1"/>
                  <p:nvPr/>
                </p:nvSpPr>
                <p:spPr>
                  <a:xfrm>
                    <a:off x="5139756" y="6114021"/>
                    <a:ext cx="926375" cy="530549"/>
                  </a:xfrm>
                  <a:prstGeom prst="rect">
                    <a:avLst/>
                  </a:prstGeom>
                  <a:noFill/>
                </p:spPr>
                <p:txBody>
                  <a:bodyPr wrap="square" rtlCol="0">
                    <a:spAutoFit/>
                  </a:bodyPr>
                  <a:lstStyle/>
                  <a:p>
                    <a:r>
                      <a:rPr kumimoji="1" lang="en-US" altLang="zh-CN" sz="1600" dirty="0"/>
                      <a:t>day</a:t>
                    </a:r>
                    <a:r>
                      <a:rPr kumimoji="1" lang="zh-CN" altLang="en-US" sz="1600" dirty="0"/>
                      <a:t> </a:t>
                    </a:r>
                    <a:r>
                      <a:rPr kumimoji="1" lang="zh-CN" altLang="zh-CN" sz="1600" dirty="0"/>
                      <a:t>2</a:t>
                    </a:r>
                    <a:endParaRPr kumimoji="1" lang="zh-CN" altLang="en-US" sz="1600" dirty="0"/>
                  </a:p>
                </p:txBody>
              </p:sp>
              <p:sp>
                <p:nvSpPr>
                  <p:cNvPr id="37" name="文本框 36"/>
                  <p:cNvSpPr txBox="1"/>
                  <p:nvPr/>
                </p:nvSpPr>
                <p:spPr>
                  <a:xfrm>
                    <a:off x="5920285" y="6116216"/>
                    <a:ext cx="926375" cy="530549"/>
                  </a:xfrm>
                  <a:prstGeom prst="rect">
                    <a:avLst/>
                  </a:prstGeom>
                  <a:noFill/>
                </p:spPr>
                <p:txBody>
                  <a:bodyPr wrap="square" rtlCol="0">
                    <a:spAutoFit/>
                  </a:bodyPr>
                  <a:lstStyle/>
                  <a:p>
                    <a:r>
                      <a:rPr kumimoji="1" lang="en-US" altLang="zh-CN" sz="1600" dirty="0"/>
                      <a:t>day</a:t>
                    </a:r>
                    <a:r>
                      <a:rPr kumimoji="1" lang="zh-CN" altLang="en-US" sz="1600" dirty="0"/>
                      <a:t> </a:t>
                    </a:r>
                    <a:r>
                      <a:rPr kumimoji="1" lang="en-US" altLang="zh-CN" sz="1600" dirty="0"/>
                      <a:t>3</a:t>
                    </a:r>
                    <a:endParaRPr kumimoji="1" lang="zh-CN" altLang="en-US" sz="1600" dirty="0"/>
                  </a:p>
                </p:txBody>
              </p:sp>
              <p:sp>
                <p:nvSpPr>
                  <p:cNvPr id="38" name="文本框 37"/>
                  <p:cNvSpPr txBox="1"/>
                  <p:nvPr/>
                </p:nvSpPr>
                <p:spPr>
                  <a:xfrm>
                    <a:off x="6796401" y="6104757"/>
                    <a:ext cx="926375" cy="530550"/>
                  </a:xfrm>
                  <a:prstGeom prst="rect">
                    <a:avLst/>
                  </a:prstGeom>
                  <a:noFill/>
                </p:spPr>
                <p:txBody>
                  <a:bodyPr wrap="square" rtlCol="0">
                    <a:spAutoFit/>
                  </a:bodyPr>
                  <a:lstStyle/>
                  <a:p>
                    <a:r>
                      <a:rPr kumimoji="1" lang="en-US" altLang="zh-CN" sz="1600" dirty="0"/>
                      <a:t>day</a:t>
                    </a:r>
                    <a:r>
                      <a:rPr kumimoji="1" lang="zh-CN" altLang="en-US" sz="1600" dirty="0"/>
                      <a:t> </a:t>
                    </a:r>
                    <a:r>
                      <a:rPr kumimoji="1" lang="zh-CN" altLang="zh-CN" sz="1600" dirty="0"/>
                      <a:t>4</a:t>
                    </a:r>
                    <a:endParaRPr kumimoji="1" lang="zh-CN" altLang="en-US" sz="1600" dirty="0"/>
                  </a:p>
                </p:txBody>
              </p:sp>
              <p:sp>
                <p:nvSpPr>
                  <p:cNvPr id="39" name="文本框 38"/>
                  <p:cNvSpPr txBox="1"/>
                  <p:nvPr/>
                </p:nvSpPr>
                <p:spPr>
                  <a:xfrm>
                    <a:off x="7617896" y="6093297"/>
                    <a:ext cx="926375" cy="530550"/>
                  </a:xfrm>
                  <a:prstGeom prst="rect">
                    <a:avLst/>
                  </a:prstGeom>
                  <a:noFill/>
                </p:spPr>
                <p:txBody>
                  <a:bodyPr wrap="square" rtlCol="0">
                    <a:spAutoFit/>
                  </a:bodyPr>
                  <a:lstStyle/>
                  <a:p>
                    <a:r>
                      <a:rPr kumimoji="1" lang="en-US" altLang="zh-CN" sz="1600" dirty="0"/>
                      <a:t>day</a:t>
                    </a:r>
                    <a:r>
                      <a:rPr kumimoji="1" lang="zh-CN" altLang="en-US" sz="1600" dirty="0"/>
                      <a:t> </a:t>
                    </a:r>
                    <a:r>
                      <a:rPr kumimoji="1" lang="zh-CN" altLang="zh-CN" sz="1600" dirty="0"/>
                      <a:t>5</a:t>
                    </a:r>
                    <a:endParaRPr kumimoji="1" lang="zh-CN" altLang="en-US" sz="1600" dirty="0"/>
                  </a:p>
                </p:txBody>
              </p:sp>
              <p:sp>
                <p:nvSpPr>
                  <p:cNvPr id="40" name="文本框 39"/>
                  <p:cNvSpPr txBox="1"/>
                  <p:nvPr/>
                </p:nvSpPr>
                <p:spPr>
                  <a:xfrm>
                    <a:off x="3197516" y="5279323"/>
                    <a:ext cx="1111964" cy="916404"/>
                  </a:xfrm>
                  <a:prstGeom prst="rect">
                    <a:avLst/>
                  </a:prstGeom>
                  <a:noFill/>
                </p:spPr>
                <p:txBody>
                  <a:bodyPr wrap="square" rtlCol="0">
                    <a:spAutoFit/>
                  </a:bodyPr>
                  <a:lstStyle/>
                  <a:p>
                    <a:r>
                      <a:rPr kumimoji="1" lang="en-US" altLang="zh-CN" sz="1600" dirty="0"/>
                      <a:t>July</a:t>
                    </a:r>
                    <a:r>
                      <a:rPr kumimoji="1" lang="zh-CN" altLang="en-US" sz="1600" dirty="0"/>
                      <a:t> </a:t>
                    </a:r>
                    <a:r>
                      <a:rPr kumimoji="1" lang="en-US" altLang="zh-CN" sz="1600" dirty="0"/>
                      <a:t>1,</a:t>
                    </a:r>
                    <a:r>
                      <a:rPr kumimoji="1" lang="zh-CN" altLang="en-US" sz="1600" dirty="0"/>
                      <a:t> </a:t>
                    </a:r>
                    <a:r>
                      <a:rPr kumimoji="1" lang="en-US" altLang="zh-CN" sz="1600" dirty="0"/>
                      <a:t>2009</a:t>
                    </a:r>
                    <a:endParaRPr kumimoji="1" lang="zh-CN" altLang="en-US" sz="1600" dirty="0"/>
                  </a:p>
                </p:txBody>
              </p:sp>
              <p:sp>
                <p:nvSpPr>
                  <p:cNvPr id="41" name="文本框 40"/>
                  <p:cNvSpPr txBox="1"/>
                  <p:nvPr/>
                </p:nvSpPr>
                <p:spPr>
                  <a:xfrm>
                    <a:off x="3561396" y="4396095"/>
                    <a:ext cx="926375" cy="916404"/>
                  </a:xfrm>
                  <a:prstGeom prst="rect">
                    <a:avLst/>
                  </a:prstGeom>
                  <a:noFill/>
                </p:spPr>
                <p:txBody>
                  <a:bodyPr wrap="square" rtlCol="0">
                    <a:spAutoFit/>
                  </a:bodyPr>
                  <a:lstStyle/>
                  <a:p>
                    <a:r>
                      <a:rPr kumimoji="1" lang="en-US" altLang="zh-CN" sz="1600" dirty="0"/>
                      <a:t>July</a:t>
                    </a:r>
                    <a:r>
                      <a:rPr kumimoji="1" lang="zh-CN" altLang="en-US" sz="1600" dirty="0"/>
                      <a:t> </a:t>
                    </a:r>
                    <a:r>
                      <a:rPr kumimoji="1" lang="en-US" altLang="zh-CN" sz="1600" dirty="0"/>
                      <a:t>2,</a:t>
                    </a:r>
                    <a:r>
                      <a:rPr kumimoji="1" lang="zh-CN" altLang="en-US" sz="1600" dirty="0"/>
                      <a:t> </a:t>
                    </a:r>
                    <a:r>
                      <a:rPr kumimoji="1" lang="en-US" altLang="zh-CN" sz="1600" dirty="0"/>
                      <a:t>2009</a:t>
                    </a:r>
                    <a:endParaRPr kumimoji="1" lang="zh-CN" altLang="en-US" sz="1600" dirty="0"/>
                  </a:p>
                </p:txBody>
              </p:sp>
              <p:sp>
                <p:nvSpPr>
                  <p:cNvPr id="42" name="文本框 41"/>
                  <p:cNvSpPr txBox="1"/>
                  <p:nvPr/>
                </p:nvSpPr>
                <p:spPr>
                  <a:xfrm>
                    <a:off x="3814523" y="3635146"/>
                    <a:ext cx="926375" cy="916404"/>
                  </a:xfrm>
                  <a:prstGeom prst="rect">
                    <a:avLst/>
                  </a:prstGeom>
                  <a:noFill/>
                </p:spPr>
                <p:txBody>
                  <a:bodyPr wrap="square" rtlCol="0">
                    <a:spAutoFit/>
                  </a:bodyPr>
                  <a:lstStyle/>
                  <a:p>
                    <a:r>
                      <a:rPr kumimoji="1" lang="en-US" altLang="zh-CN" sz="1600" dirty="0"/>
                      <a:t>July</a:t>
                    </a:r>
                    <a:r>
                      <a:rPr kumimoji="1" lang="zh-CN" altLang="en-US" sz="1600" dirty="0"/>
                      <a:t> </a:t>
                    </a:r>
                    <a:r>
                      <a:rPr kumimoji="1" lang="en-US" altLang="zh-CN" sz="1600" dirty="0"/>
                      <a:t>3,</a:t>
                    </a:r>
                    <a:r>
                      <a:rPr kumimoji="1" lang="zh-CN" altLang="en-US" sz="1600" dirty="0"/>
                      <a:t> </a:t>
                    </a:r>
                    <a:r>
                      <a:rPr kumimoji="1" lang="en-US" altLang="zh-CN" sz="1600" dirty="0"/>
                      <a:t>2009</a:t>
                    </a:r>
                    <a:endParaRPr kumimoji="1" lang="zh-CN" altLang="en-US" sz="1600" dirty="0"/>
                  </a:p>
                </p:txBody>
              </p:sp>
              <p:sp>
                <p:nvSpPr>
                  <p:cNvPr id="43" name="文本框 42"/>
                  <p:cNvSpPr txBox="1"/>
                  <p:nvPr/>
                </p:nvSpPr>
                <p:spPr>
                  <a:xfrm>
                    <a:off x="4109516" y="2799194"/>
                    <a:ext cx="926375" cy="916404"/>
                  </a:xfrm>
                  <a:prstGeom prst="rect">
                    <a:avLst/>
                  </a:prstGeom>
                  <a:noFill/>
                </p:spPr>
                <p:txBody>
                  <a:bodyPr wrap="square" rtlCol="0">
                    <a:spAutoFit/>
                  </a:bodyPr>
                  <a:lstStyle/>
                  <a:p>
                    <a:r>
                      <a:rPr kumimoji="1" lang="en-US" altLang="zh-CN" sz="1600" dirty="0"/>
                      <a:t>July</a:t>
                    </a:r>
                    <a:r>
                      <a:rPr kumimoji="1" lang="zh-CN" altLang="en-US" sz="1600" dirty="0"/>
                      <a:t> </a:t>
                    </a:r>
                    <a:r>
                      <a:rPr kumimoji="1" lang="en-US" altLang="zh-CN" sz="1600" dirty="0"/>
                      <a:t>4,</a:t>
                    </a:r>
                    <a:r>
                      <a:rPr kumimoji="1" lang="zh-CN" altLang="en-US" sz="1600" dirty="0"/>
                      <a:t> </a:t>
                    </a:r>
                    <a:r>
                      <a:rPr kumimoji="1" lang="en-US" altLang="zh-CN" sz="1600" dirty="0"/>
                      <a:t>2009</a:t>
                    </a:r>
                    <a:endParaRPr kumimoji="1" lang="zh-CN" altLang="en-US" sz="1600" dirty="0"/>
                  </a:p>
                </p:txBody>
              </p:sp>
              <p:sp>
                <p:nvSpPr>
                  <p:cNvPr id="44" name="任意形状 43"/>
                  <p:cNvSpPr/>
                  <p:nvPr/>
                </p:nvSpPr>
                <p:spPr>
                  <a:xfrm>
                    <a:off x="4912692" y="5135858"/>
                    <a:ext cx="3290968" cy="872609"/>
                  </a:xfrm>
                  <a:custGeom>
                    <a:avLst/>
                    <a:gdLst>
                      <a:gd name="connsiteX0" fmla="*/ 0 w 5216364"/>
                      <a:gd name="connsiteY0" fmla="*/ 560741 h 1038654"/>
                      <a:gd name="connsiteX1" fmla="*/ 177520 w 5216364"/>
                      <a:gd name="connsiteY1" fmla="*/ 110140 h 1038654"/>
                      <a:gd name="connsiteX2" fmla="*/ 505250 w 5216364"/>
                      <a:gd name="connsiteY2" fmla="*/ 1038650 h 1038654"/>
                      <a:gd name="connsiteX3" fmla="*/ 819324 w 5216364"/>
                      <a:gd name="connsiteY3" fmla="*/ 123795 h 1038654"/>
                      <a:gd name="connsiteX4" fmla="*/ 1065121 w 5216364"/>
                      <a:gd name="connsiteY4" fmla="*/ 683632 h 1038654"/>
                      <a:gd name="connsiteX5" fmla="*/ 1351885 w 5216364"/>
                      <a:gd name="connsiteY5" fmla="*/ 233031 h 1038654"/>
                      <a:gd name="connsiteX6" fmla="*/ 1584027 w 5216364"/>
                      <a:gd name="connsiteY6" fmla="*/ 765559 h 1038654"/>
                      <a:gd name="connsiteX7" fmla="*/ 1898101 w 5216364"/>
                      <a:gd name="connsiteY7" fmla="*/ 55522 h 1038654"/>
                      <a:gd name="connsiteX8" fmla="*/ 2253142 w 5216364"/>
                      <a:gd name="connsiteY8" fmla="*/ 574395 h 1038654"/>
                      <a:gd name="connsiteX9" fmla="*/ 2567216 w 5216364"/>
                      <a:gd name="connsiteY9" fmla="*/ 273995 h 1038654"/>
                      <a:gd name="connsiteX10" fmla="*/ 3004189 w 5216364"/>
                      <a:gd name="connsiteY10" fmla="*/ 792868 h 1038654"/>
                      <a:gd name="connsiteX11" fmla="*/ 3331918 w 5216364"/>
                      <a:gd name="connsiteY11" fmla="*/ 192068 h 1038654"/>
                      <a:gd name="connsiteX12" fmla="*/ 3768891 w 5216364"/>
                      <a:gd name="connsiteY12" fmla="*/ 424195 h 1038654"/>
                      <a:gd name="connsiteX13" fmla="*/ 4356074 w 5216364"/>
                      <a:gd name="connsiteY13" fmla="*/ 904 h 1038654"/>
                      <a:gd name="connsiteX14" fmla="*/ 4642837 w 5216364"/>
                      <a:gd name="connsiteY14" fmla="*/ 560741 h 1038654"/>
                      <a:gd name="connsiteX15" fmla="*/ 5216364 w 5216364"/>
                      <a:gd name="connsiteY15" fmla="*/ 28213 h 10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6364" h="1038654">
                        <a:moveTo>
                          <a:pt x="0" y="560741"/>
                        </a:moveTo>
                        <a:cubicBezTo>
                          <a:pt x="46656" y="295614"/>
                          <a:pt x="93312" y="30488"/>
                          <a:pt x="177520" y="110140"/>
                        </a:cubicBezTo>
                        <a:cubicBezTo>
                          <a:pt x="261728" y="189792"/>
                          <a:pt x="398283" y="1036374"/>
                          <a:pt x="505250" y="1038650"/>
                        </a:cubicBezTo>
                        <a:cubicBezTo>
                          <a:pt x="612217" y="1040926"/>
                          <a:pt x="726012" y="182965"/>
                          <a:pt x="819324" y="123795"/>
                        </a:cubicBezTo>
                        <a:cubicBezTo>
                          <a:pt x="912636" y="64625"/>
                          <a:pt x="976361" y="665426"/>
                          <a:pt x="1065121" y="683632"/>
                        </a:cubicBezTo>
                        <a:cubicBezTo>
                          <a:pt x="1153881" y="701838"/>
                          <a:pt x="1265401" y="219376"/>
                          <a:pt x="1351885" y="233031"/>
                        </a:cubicBezTo>
                        <a:cubicBezTo>
                          <a:pt x="1438369" y="246685"/>
                          <a:pt x="1492991" y="795144"/>
                          <a:pt x="1584027" y="765559"/>
                        </a:cubicBezTo>
                        <a:cubicBezTo>
                          <a:pt x="1675063" y="735974"/>
                          <a:pt x="1786582" y="87383"/>
                          <a:pt x="1898101" y="55522"/>
                        </a:cubicBezTo>
                        <a:cubicBezTo>
                          <a:pt x="2009620" y="23661"/>
                          <a:pt x="2141623" y="537983"/>
                          <a:pt x="2253142" y="574395"/>
                        </a:cubicBezTo>
                        <a:cubicBezTo>
                          <a:pt x="2364661" y="610807"/>
                          <a:pt x="2442042" y="237583"/>
                          <a:pt x="2567216" y="273995"/>
                        </a:cubicBezTo>
                        <a:cubicBezTo>
                          <a:pt x="2692391" y="310407"/>
                          <a:pt x="2876739" y="806522"/>
                          <a:pt x="3004189" y="792868"/>
                        </a:cubicBezTo>
                        <a:cubicBezTo>
                          <a:pt x="3131639" y="779214"/>
                          <a:pt x="3204468" y="253513"/>
                          <a:pt x="3331918" y="192068"/>
                        </a:cubicBezTo>
                        <a:cubicBezTo>
                          <a:pt x="3459368" y="130623"/>
                          <a:pt x="3598198" y="456056"/>
                          <a:pt x="3768891" y="424195"/>
                        </a:cubicBezTo>
                        <a:cubicBezTo>
                          <a:pt x="3939584" y="392334"/>
                          <a:pt x="4210416" y="-21854"/>
                          <a:pt x="4356074" y="904"/>
                        </a:cubicBezTo>
                        <a:cubicBezTo>
                          <a:pt x="4501732" y="23662"/>
                          <a:pt x="4499455" y="556190"/>
                          <a:pt x="4642837" y="560741"/>
                        </a:cubicBezTo>
                        <a:cubicBezTo>
                          <a:pt x="4786219" y="565292"/>
                          <a:pt x="5113949" y="126071"/>
                          <a:pt x="5216364" y="2821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45" name="任意形状 44"/>
                  <p:cNvSpPr/>
                  <p:nvPr/>
                </p:nvSpPr>
                <p:spPr>
                  <a:xfrm>
                    <a:off x="5187987" y="4318753"/>
                    <a:ext cx="3290968" cy="872609"/>
                  </a:xfrm>
                  <a:custGeom>
                    <a:avLst/>
                    <a:gdLst>
                      <a:gd name="connsiteX0" fmla="*/ 0 w 5216364"/>
                      <a:gd name="connsiteY0" fmla="*/ 560741 h 1038654"/>
                      <a:gd name="connsiteX1" fmla="*/ 177520 w 5216364"/>
                      <a:gd name="connsiteY1" fmla="*/ 110140 h 1038654"/>
                      <a:gd name="connsiteX2" fmla="*/ 505250 w 5216364"/>
                      <a:gd name="connsiteY2" fmla="*/ 1038650 h 1038654"/>
                      <a:gd name="connsiteX3" fmla="*/ 819324 w 5216364"/>
                      <a:gd name="connsiteY3" fmla="*/ 123795 h 1038654"/>
                      <a:gd name="connsiteX4" fmla="*/ 1065121 w 5216364"/>
                      <a:gd name="connsiteY4" fmla="*/ 683632 h 1038654"/>
                      <a:gd name="connsiteX5" fmla="*/ 1351885 w 5216364"/>
                      <a:gd name="connsiteY5" fmla="*/ 233031 h 1038654"/>
                      <a:gd name="connsiteX6" fmla="*/ 1584027 w 5216364"/>
                      <a:gd name="connsiteY6" fmla="*/ 765559 h 1038654"/>
                      <a:gd name="connsiteX7" fmla="*/ 1898101 w 5216364"/>
                      <a:gd name="connsiteY7" fmla="*/ 55522 h 1038654"/>
                      <a:gd name="connsiteX8" fmla="*/ 2253142 w 5216364"/>
                      <a:gd name="connsiteY8" fmla="*/ 574395 h 1038654"/>
                      <a:gd name="connsiteX9" fmla="*/ 2567216 w 5216364"/>
                      <a:gd name="connsiteY9" fmla="*/ 273995 h 1038654"/>
                      <a:gd name="connsiteX10" fmla="*/ 3004189 w 5216364"/>
                      <a:gd name="connsiteY10" fmla="*/ 792868 h 1038654"/>
                      <a:gd name="connsiteX11" fmla="*/ 3331918 w 5216364"/>
                      <a:gd name="connsiteY11" fmla="*/ 192068 h 1038654"/>
                      <a:gd name="connsiteX12" fmla="*/ 3768891 w 5216364"/>
                      <a:gd name="connsiteY12" fmla="*/ 424195 h 1038654"/>
                      <a:gd name="connsiteX13" fmla="*/ 4356074 w 5216364"/>
                      <a:gd name="connsiteY13" fmla="*/ 904 h 1038654"/>
                      <a:gd name="connsiteX14" fmla="*/ 4642837 w 5216364"/>
                      <a:gd name="connsiteY14" fmla="*/ 560741 h 1038654"/>
                      <a:gd name="connsiteX15" fmla="*/ 5216364 w 5216364"/>
                      <a:gd name="connsiteY15" fmla="*/ 28213 h 10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6364" h="1038654">
                        <a:moveTo>
                          <a:pt x="0" y="560741"/>
                        </a:moveTo>
                        <a:cubicBezTo>
                          <a:pt x="46656" y="295614"/>
                          <a:pt x="93312" y="30488"/>
                          <a:pt x="177520" y="110140"/>
                        </a:cubicBezTo>
                        <a:cubicBezTo>
                          <a:pt x="261728" y="189792"/>
                          <a:pt x="398283" y="1036374"/>
                          <a:pt x="505250" y="1038650"/>
                        </a:cubicBezTo>
                        <a:cubicBezTo>
                          <a:pt x="612217" y="1040926"/>
                          <a:pt x="726012" y="182965"/>
                          <a:pt x="819324" y="123795"/>
                        </a:cubicBezTo>
                        <a:cubicBezTo>
                          <a:pt x="912636" y="64625"/>
                          <a:pt x="976361" y="665426"/>
                          <a:pt x="1065121" y="683632"/>
                        </a:cubicBezTo>
                        <a:cubicBezTo>
                          <a:pt x="1153881" y="701838"/>
                          <a:pt x="1265401" y="219376"/>
                          <a:pt x="1351885" y="233031"/>
                        </a:cubicBezTo>
                        <a:cubicBezTo>
                          <a:pt x="1438369" y="246685"/>
                          <a:pt x="1492991" y="795144"/>
                          <a:pt x="1584027" y="765559"/>
                        </a:cubicBezTo>
                        <a:cubicBezTo>
                          <a:pt x="1675063" y="735974"/>
                          <a:pt x="1786582" y="87383"/>
                          <a:pt x="1898101" y="55522"/>
                        </a:cubicBezTo>
                        <a:cubicBezTo>
                          <a:pt x="2009620" y="23661"/>
                          <a:pt x="2141623" y="537983"/>
                          <a:pt x="2253142" y="574395"/>
                        </a:cubicBezTo>
                        <a:cubicBezTo>
                          <a:pt x="2364661" y="610807"/>
                          <a:pt x="2442042" y="237583"/>
                          <a:pt x="2567216" y="273995"/>
                        </a:cubicBezTo>
                        <a:cubicBezTo>
                          <a:pt x="2692391" y="310407"/>
                          <a:pt x="2876739" y="806522"/>
                          <a:pt x="3004189" y="792868"/>
                        </a:cubicBezTo>
                        <a:cubicBezTo>
                          <a:pt x="3131639" y="779214"/>
                          <a:pt x="3204468" y="253513"/>
                          <a:pt x="3331918" y="192068"/>
                        </a:cubicBezTo>
                        <a:cubicBezTo>
                          <a:pt x="3459368" y="130623"/>
                          <a:pt x="3598198" y="456056"/>
                          <a:pt x="3768891" y="424195"/>
                        </a:cubicBezTo>
                        <a:cubicBezTo>
                          <a:pt x="3939584" y="392334"/>
                          <a:pt x="4210416" y="-21854"/>
                          <a:pt x="4356074" y="904"/>
                        </a:cubicBezTo>
                        <a:cubicBezTo>
                          <a:pt x="4501732" y="23662"/>
                          <a:pt x="4499455" y="556190"/>
                          <a:pt x="4642837" y="560741"/>
                        </a:cubicBezTo>
                        <a:cubicBezTo>
                          <a:pt x="4786219" y="565292"/>
                          <a:pt x="5113949" y="126071"/>
                          <a:pt x="5216364" y="2821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46" name="任意形状 45"/>
                  <p:cNvSpPr/>
                  <p:nvPr/>
                </p:nvSpPr>
                <p:spPr>
                  <a:xfrm>
                    <a:off x="5463282" y="3583578"/>
                    <a:ext cx="3290968" cy="872609"/>
                  </a:xfrm>
                  <a:custGeom>
                    <a:avLst/>
                    <a:gdLst>
                      <a:gd name="connsiteX0" fmla="*/ 0 w 5216364"/>
                      <a:gd name="connsiteY0" fmla="*/ 560741 h 1038654"/>
                      <a:gd name="connsiteX1" fmla="*/ 177520 w 5216364"/>
                      <a:gd name="connsiteY1" fmla="*/ 110140 h 1038654"/>
                      <a:gd name="connsiteX2" fmla="*/ 505250 w 5216364"/>
                      <a:gd name="connsiteY2" fmla="*/ 1038650 h 1038654"/>
                      <a:gd name="connsiteX3" fmla="*/ 819324 w 5216364"/>
                      <a:gd name="connsiteY3" fmla="*/ 123795 h 1038654"/>
                      <a:gd name="connsiteX4" fmla="*/ 1065121 w 5216364"/>
                      <a:gd name="connsiteY4" fmla="*/ 683632 h 1038654"/>
                      <a:gd name="connsiteX5" fmla="*/ 1351885 w 5216364"/>
                      <a:gd name="connsiteY5" fmla="*/ 233031 h 1038654"/>
                      <a:gd name="connsiteX6" fmla="*/ 1584027 w 5216364"/>
                      <a:gd name="connsiteY6" fmla="*/ 765559 h 1038654"/>
                      <a:gd name="connsiteX7" fmla="*/ 1898101 w 5216364"/>
                      <a:gd name="connsiteY7" fmla="*/ 55522 h 1038654"/>
                      <a:gd name="connsiteX8" fmla="*/ 2253142 w 5216364"/>
                      <a:gd name="connsiteY8" fmla="*/ 574395 h 1038654"/>
                      <a:gd name="connsiteX9" fmla="*/ 2567216 w 5216364"/>
                      <a:gd name="connsiteY9" fmla="*/ 273995 h 1038654"/>
                      <a:gd name="connsiteX10" fmla="*/ 3004189 w 5216364"/>
                      <a:gd name="connsiteY10" fmla="*/ 792868 h 1038654"/>
                      <a:gd name="connsiteX11" fmla="*/ 3331918 w 5216364"/>
                      <a:gd name="connsiteY11" fmla="*/ 192068 h 1038654"/>
                      <a:gd name="connsiteX12" fmla="*/ 3768891 w 5216364"/>
                      <a:gd name="connsiteY12" fmla="*/ 424195 h 1038654"/>
                      <a:gd name="connsiteX13" fmla="*/ 4356074 w 5216364"/>
                      <a:gd name="connsiteY13" fmla="*/ 904 h 1038654"/>
                      <a:gd name="connsiteX14" fmla="*/ 4642837 w 5216364"/>
                      <a:gd name="connsiteY14" fmla="*/ 560741 h 1038654"/>
                      <a:gd name="connsiteX15" fmla="*/ 5216364 w 5216364"/>
                      <a:gd name="connsiteY15" fmla="*/ 28213 h 10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6364" h="1038654">
                        <a:moveTo>
                          <a:pt x="0" y="560741"/>
                        </a:moveTo>
                        <a:cubicBezTo>
                          <a:pt x="46656" y="295614"/>
                          <a:pt x="93312" y="30488"/>
                          <a:pt x="177520" y="110140"/>
                        </a:cubicBezTo>
                        <a:cubicBezTo>
                          <a:pt x="261728" y="189792"/>
                          <a:pt x="398283" y="1036374"/>
                          <a:pt x="505250" y="1038650"/>
                        </a:cubicBezTo>
                        <a:cubicBezTo>
                          <a:pt x="612217" y="1040926"/>
                          <a:pt x="726012" y="182965"/>
                          <a:pt x="819324" y="123795"/>
                        </a:cubicBezTo>
                        <a:cubicBezTo>
                          <a:pt x="912636" y="64625"/>
                          <a:pt x="976361" y="665426"/>
                          <a:pt x="1065121" y="683632"/>
                        </a:cubicBezTo>
                        <a:cubicBezTo>
                          <a:pt x="1153881" y="701838"/>
                          <a:pt x="1265401" y="219376"/>
                          <a:pt x="1351885" y="233031"/>
                        </a:cubicBezTo>
                        <a:cubicBezTo>
                          <a:pt x="1438369" y="246685"/>
                          <a:pt x="1492991" y="795144"/>
                          <a:pt x="1584027" y="765559"/>
                        </a:cubicBezTo>
                        <a:cubicBezTo>
                          <a:pt x="1675063" y="735974"/>
                          <a:pt x="1786582" y="87383"/>
                          <a:pt x="1898101" y="55522"/>
                        </a:cubicBezTo>
                        <a:cubicBezTo>
                          <a:pt x="2009620" y="23661"/>
                          <a:pt x="2141623" y="537983"/>
                          <a:pt x="2253142" y="574395"/>
                        </a:cubicBezTo>
                        <a:cubicBezTo>
                          <a:pt x="2364661" y="610807"/>
                          <a:pt x="2442042" y="237583"/>
                          <a:pt x="2567216" y="273995"/>
                        </a:cubicBezTo>
                        <a:cubicBezTo>
                          <a:pt x="2692391" y="310407"/>
                          <a:pt x="2876739" y="806522"/>
                          <a:pt x="3004189" y="792868"/>
                        </a:cubicBezTo>
                        <a:cubicBezTo>
                          <a:pt x="3131639" y="779214"/>
                          <a:pt x="3204468" y="253513"/>
                          <a:pt x="3331918" y="192068"/>
                        </a:cubicBezTo>
                        <a:cubicBezTo>
                          <a:pt x="3459368" y="130623"/>
                          <a:pt x="3598198" y="456056"/>
                          <a:pt x="3768891" y="424195"/>
                        </a:cubicBezTo>
                        <a:cubicBezTo>
                          <a:pt x="3939584" y="392334"/>
                          <a:pt x="4210416" y="-21854"/>
                          <a:pt x="4356074" y="904"/>
                        </a:cubicBezTo>
                        <a:cubicBezTo>
                          <a:pt x="4501732" y="23662"/>
                          <a:pt x="4499455" y="556190"/>
                          <a:pt x="4642837" y="560741"/>
                        </a:cubicBezTo>
                        <a:cubicBezTo>
                          <a:pt x="4786219" y="565292"/>
                          <a:pt x="5113949" y="126071"/>
                          <a:pt x="5216364" y="2821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47" name="任意形状 46"/>
                  <p:cNvSpPr/>
                  <p:nvPr/>
                </p:nvSpPr>
                <p:spPr>
                  <a:xfrm>
                    <a:off x="5711267" y="2821093"/>
                    <a:ext cx="3290968" cy="872609"/>
                  </a:xfrm>
                  <a:custGeom>
                    <a:avLst/>
                    <a:gdLst>
                      <a:gd name="connsiteX0" fmla="*/ 0 w 5216364"/>
                      <a:gd name="connsiteY0" fmla="*/ 560741 h 1038654"/>
                      <a:gd name="connsiteX1" fmla="*/ 177520 w 5216364"/>
                      <a:gd name="connsiteY1" fmla="*/ 110140 h 1038654"/>
                      <a:gd name="connsiteX2" fmla="*/ 505250 w 5216364"/>
                      <a:gd name="connsiteY2" fmla="*/ 1038650 h 1038654"/>
                      <a:gd name="connsiteX3" fmla="*/ 819324 w 5216364"/>
                      <a:gd name="connsiteY3" fmla="*/ 123795 h 1038654"/>
                      <a:gd name="connsiteX4" fmla="*/ 1065121 w 5216364"/>
                      <a:gd name="connsiteY4" fmla="*/ 683632 h 1038654"/>
                      <a:gd name="connsiteX5" fmla="*/ 1351885 w 5216364"/>
                      <a:gd name="connsiteY5" fmla="*/ 233031 h 1038654"/>
                      <a:gd name="connsiteX6" fmla="*/ 1584027 w 5216364"/>
                      <a:gd name="connsiteY6" fmla="*/ 765559 h 1038654"/>
                      <a:gd name="connsiteX7" fmla="*/ 1898101 w 5216364"/>
                      <a:gd name="connsiteY7" fmla="*/ 55522 h 1038654"/>
                      <a:gd name="connsiteX8" fmla="*/ 2253142 w 5216364"/>
                      <a:gd name="connsiteY8" fmla="*/ 574395 h 1038654"/>
                      <a:gd name="connsiteX9" fmla="*/ 2567216 w 5216364"/>
                      <a:gd name="connsiteY9" fmla="*/ 273995 h 1038654"/>
                      <a:gd name="connsiteX10" fmla="*/ 3004189 w 5216364"/>
                      <a:gd name="connsiteY10" fmla="*/ 792868 h 1038654"/>
                      <a:gd name="connsiteX11" fmla="*/ 3331918 w 5216364"/>
                      <a:gd name="connsiteY11" fmla="*/ 192068 h 1038654"/>
                      <a:gd name="connsiteX12" fmla="*/ 3768891 w 5216364"/>
                      <a:gd name="connsiteY12" fmla="*/ 424195 h 1038654"/>
                      <a:gd name="connsiteX13" fmla="*/ 4356074 w 5216364"/>
                      <a:gd name="connsiteY13" fmla="*/ 904 h 1038654"/>
                      <a:gd name="connsiteX14" fmla="*/ 4642837 w 5216364"/>
                      <a:gd name="connsiteY14" fmla="*/ 560741 h 1038654"/>
                      <a:gd name="connsiteX15" fmla="*/ 5216364 w 5216364"/>
                      <a:gd name="connsiteY15" fmla="*/ 28213 h 10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6364" h="1038654">
                        <a:moveTo>
                          <a:pt x="0" y="560741"/>
                        </a:moveTo>
                        <a:cubicBezTo>
                          <a:pt x="46656" y="295614"/>
                          <a:pt x="93312" y="30488"/>
                          <a:pt x="177520" y="110140"/>
                        </a:cubicBezTo>
                        <a:cubicBezTo>
                          <a:pt x="261728" y="189792"/>
                          <a:pt x="398283" y="1036374"/>
                          <a:pt x="505250" y="1038650"/>
                        </a:cubicBezTo>
                        <a:cubicBezTo>
                          <a:pt x="612217" y="1040926"/>
                          <a:pt x="726012" y="182965"/>
                          <a:pt x="819324" y="123795"/>
                        </a:cubicBezTo>
                        <a:cubicBezTo>
                          <a:pt x="912636" y="64625"/>
                          <a:pt x="976361" y="665426"/>
                          <a:pt x="1065121" y="683632"/>
                        </a:cubicBezTo>
                        <a:cubicBezTo>
                          <a:pt x="1153881" y="701838"/>
                          <a:pt x="1265401" y="219376"/>
                          <a:pt x="1351885" y="233031"/>
                        </a:cubicBezTo>
                        <a:cubicBezTo>
                          <a:pt x="1438369" y="246685"/>
                          <a:pt x="1492991" y="795144"/>
                          <a:pt x="1584027" y="765559"/>
                        </a:cubicBezTo>
                        <a:cubicBezTo>
                          <a:pt x="1675063" y="735974"/>
                          <a:pt x="1786582" y="87383"/>
                          <a:pt x="1898101" y="55522"/>
                        </a:cubicBezTo>
                        <a:cubicBezTo>
                          <a:pt x="2009620" y="23661"/>
                          <a:pt x="2141623" y="537983"/>
                          <a:pt x="2253142" y="574395"/>
                        </a:cubicBezTo>
                        <a:cubicBezTo>
                          <a:pt x="2364661" y="610807"/>
                          <a:pt x="2442042" y="237583"/>
                          <a:pt x="2567216" y="273995"/>
                        </a:cubicBezTo>
                        <a:cubicBezTo>
                          <a:pt x="2692391" y="310407"/>
                          <a:pt x="2876739" y="806522"/>
                          <a:pt x="3004189" y="792868"/>
                        </a:cubicBezTo>
                        <a:cubicBezTo>
                          <a:pt x="3131639" y="779214"/>
                          <a:pt x="3204468" y="253513"/>
                          <a:pt x="3331918" y="192068"/>
                        </a:cubicBezTo>
                        <a:cubicBezTo>
                          <a:pt x="3459368" y="130623"/>
                          <a:pt x="3598198" y="456056"/>
                          <a:pt x="3768891" y="424195"/>
                        </a:cubicBezTo>
                        <a:cubicBezTo>
                          <a:pt x="3939584" y="392334"/>
                          <a:pt x="4210416" y="-21854"/>
                          <a:pt x="4356074" y="904"/>
                        </a:cubicBezTo>
                        <a:cubicBezTo>
                          <a:pt x="4501732" y="23662"/>
                          <a:pt x="4499455" y="556190"/>
                          <a:pt x="4642837" y="560741"/>
                        </a:cubicBezTo>
                        <a:cubicBezTo>
                          <a:pt x="4786219" y="565292"/>
                          <a:pt x="5113949" y="126071"/>
                          <a:pt x="5216364" y="2821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grpSp>
            <p:sp>
              <p:nvSpPr>
                <p:cNvPr id="23" name="椭圆 22"/>
                <p:cNvSpPr/>
                <p:nvPr/>
              </p:nvSpPr>
              <p:spPr>
                <a:xfrm rot="1137744">
                  <a:off x="9465497" y="1353172"/>
                  <a:ext cx="462395" cy="234251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grpSp>
          <p:sp>
            <p:nvSpPr>
              <p:cNvPr id="21" name="矩形 20"/>
              <p:cNvSpPr/>
              <p:nvPr/>
            </p:nvSpPr>
            <p:spPr>
              <a:xfrm>
                <a:off x="10645195" y="2478725"/>
                <a:ext cx="1257339" cy="374986"/>
              </a:xfrm>
              <a:prstGeom prst="rect">
                <a:avLst/>
              </a:prstGeom>
            </p:spPr>
            <p:txBody>
              <a:bodyPr wrap="none">
                <a:spAutoFit/>
              </a:bodyPr>
              <a:lstStyle/>
              <a:p>
                <a:r>
                  <a:rPr lang="en-US" altLang="zh-CN" sz="2200" dirty="0"/>
                  <a:t>CAPT</a:t>
                </a:r>
                <a:r>
                  <a:rPr lang="zh-CN" altLang="en-US" sz="2200" dirty="0"/>
                  <a:t>模拟 </a:t>
                </a:r>
              </a:p>
            </p:txBody>
          </p:sp>
        </p:grpSp>
        <p:sp>
          <p:nvSpPr>
            <p:cNvPr id="6" name="文本框 5"/>
            <p:cNvSpPr txBox="1"/>
            <p:nvPr/>
          </p:nvSpPr>
          <p:spPr>
            <a:xfrm>
              <a:off x="5154191" y="1311470"/>
              <a:ext cx="2118045" cy="562479"/>
            </a:xfrm>
            <a:prstGeom prst="rect">
              <a:avLst/>
            </a:prstGeom>
            <a:noFill/>
          </p:spPr>
          <p:txBody>
            <a:bodyPr wrap="square" rtlCol="0">
              <a:spAutoFit/>
            </a:bodyPr>
            <a:lstStyle/>
            <a:p>
              <a:r>
                <a:rPr kumimoji="1" lang="en-US" altLang="zh-CN" dirty="0" err="1"/>
                <a:t>Hannay</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(2009)</a:t>
              </a:r>
            </a:p>
            <a:p>
              <a:r>
                <a:rPr kumimoji="1" lang="en-US" altLang="zh-CN" dirty="0" err="1"/>
                <a:t>Xie</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(2012)</a:t>
              </a:r>
              <a:endParaRPr kumimoji="1" lang="zh-CN" altLang="en-US" dirty="0"/>
            </a:p>
          </p:txBody>
        </p:sp>
        <p:sp>
          <p:nvSpPr>
            <p:cNvPr id="7" name="文本框 6"/>
            <p:cNvSpPr txBox="1"/>
            <p:nvPr/>
          </p:nvSpPr>
          <p:spPr>
            <a:xfrm>
              <a:off x="3858810" y="3678413"/>
              <a:ext cx="3239734" cy="96424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N" altLang="en-US" sz="2200" dirty="0">
                  <a:latin typeface="Times New Roman" panose="02020603050405020304" pitchFamily="18" charset="0"/>
                  <a:ea typeface="黑体" panose="02010609060101010101" pitchFamily="49" charset="-122"/>
                  <a:cs typeface="Times New Roman" panose="02020603050405020304" pitchFamily="18" charset="0"/>
                </a:rPr>
                <a:t>累积第</a:t>
              </a:r>
              <a:r>
                <a:rPr kumimoji="1" lang="en-US" altLang="zh-CN" sz="2200" dirty="0">
                  <a:latin typeface="Times New Roman" panose="02020603050405020304" pitchFamily="18" charset="0"/>
                  <a:ea typeface="黑体" panose="02010609060101010101" pitchFamily="49" charset="-122"/>
                  <a:cs typeface="Times New Roman" panose="02020603050405020304" pitchFamily="18" charset="0"/>
                </a:rPr>
                <a:t>Day5</a:t>
              </a:r>
              <a:r>
                <a:rPr kumimoji="1" lang="zh-CN" altLang="en-US" sz="2200" dirty="0">
                  <a:latin typeface="Times New Roman" panose="02020603050405020304" pitchFamily="18" charset="0"/>
                  <a:ea typeface="黑体" panose="02010609060101010101" pitchFamily="49" charset="-122"/>
                  <a:cs typeface="Times New Roman" panose="02020603050405020304" pitchFamily="18" charset="0"/>
                </a:rPr>
                <a:t>的结果：</a:t>
              </a:r>
            </a:p>
            <a:p>
              <a:r>
                <a:rPr kumimoji="1" lang="en-US" altLang="zh-CN" sz="2200" dirty="0">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200" dirty="0">
                  <a:latin typeface="Times New Roman" panose="02020603050405020304" pitchFamily="18" charset="0"/>
                  <a:ea typeface="黑体" panose="02010609060101010101" pitchFamily="49" charset="-122"/>
                  <a:cs typeface="Times New Roman" panose="02020603050405020304" pitchFamily="18" charset="0"/>
                </a:rPr>
                <a:t>个月的模拟需要</a:t>
              </a:r>
              <a:r>
                <a:rPr kumimoji="1" lang="en-US" altLang="zh-CN" sz="2200" dirty="0">
                  <a:latin typeface="Times New Roman" panose="02020603050405020304" pitchFamily="18" charset="0"/>
                  <a:ea typeface="黑体" panose="02010609060101010101" pitchFamily="49" charset="-122"/>
                  <a:cs typeface="Times New Roman" panose="02020603050405020304" pitchFamily="18" charset="0"/>
                </a:rPr>
                <a:t>155</a:t>
              </a:r>
              <a:r>
                <a:rPr kumimoji="1" lang="zh-CN" altLang="en-US" sz="2200" dirty="0">
                  <a:latin typeface="Times New Roman" panose="02020603050405020304" pitchFamily="18" charset="0"/>
                  <a:ea typeface="黑体" panose="02010609060101010101" pitchFamily="49" charset="-122"/>
                  <a:cs typeface="Times New Roman" panose="02020603050405020304" pitchFamily="18" charset="0"/>
                </a:rPr>
                <a:t>天，</a:t>
              </a:r>
              <a:endParaRPr kumimoji="1"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黑体" panose="02010609060101010101" pitchFamily="49" charset="-122"/>
                  <a:cs typeface="Times New Roman" panose="02020603050405020304" pitchFamily="18" charset="0"/>
                </a:rPr>
                <a:t>180</a:t>
              </a:r>
              <a:r>
                <a:rPr kumimoji="1" lang="zh-CN" altLang="en-US" sz="2200" dirty="0">
                  <a:latin typeface="Times New Roman" panose="02020603050405020304" pitchFamily="18" charset="0"/>
                  <a:ea typeface="黑体" panose="02010609060101010101" pitchFamily="49" charset="-122"/>
                  <a:cs typeface="Times New Roman" panose="02020603050405020304" pitchFamily="18" charset="0"/>
                </a:rPr>
                <a:t>进程运行，需要</a:t>
              </a:r>
              <a:r>
                <a:rPr kumimoji="1" lang="en-US" altLang="zh-CN" sz="2200" dirty="0">
                  <a:latin typeface="Times New Roman" panose="02020603050405020304" pitchFamily="18" charset="0"/>
                  <a:ea typeface="黑体" panose="02010609060101010101" pitchFamily="49" charset="-122"/>
                  <a:cs typeface="Times New Roman" panose="02020603050405020304" pitchFamily="18" charset="0"/>
                </a:rPr>
                <a:t>5</a:t>
              </a:r>
              <a:r>
                <a:rPr kumimoji="1" lang="zh-CN" altLang="en-US" sz="2200" dirty="0">
                  <a:latin typeface="Times New Roman" panose="02020603050405020304" pitchFamily="18" charset="0"/>
                  <a:ea typeface="黑体" panose="02010609060101010101" pitchFamily="49" charset="-122"/>
                  <a:cs typeface="Times New Roman" panose="02020603050405020304" pitchFamily="18" charset="0"/>
                </a:rPr>
                <a:t>个小时</a:t>
              </a:r>
            </a:p>
          </p:txBody>
        </p:sp>
      </p:grpSp>
      <p:sp>
        <p:nvSpPr>
          <p:cNvPr id="3" name="灯片编号占位符 2"/>
          <p:cNvSpPr>
            <a:spLocks noGrp="1"/>
          </p:cNvSpPr>
          <p:nvPr>
            <p:ph type="sldNum" sz="quarter" idx="12"/>
          </p:nvPr>
        </p:nvSpPr>
        <p:spPr/>
        <p:txBody>
          <a:bodyPr/>
          <a:lstStyle/>
          <a:p>
            <a:fld id="{72D6E99D-2818-3B45-94D2-E7A75B79FC24}" type="slidenum">
              <a:rPr kumimoji="1" lang="zh-CN" altLang="en-US" smtClean="0"/>
              <a:t>17</a:t>
            </a:fld>
            <a:endParaRPr kumimoji="1" lang="zh-CN" altLang="en-US"/>
          </a:p>
        </p:txBody>
      </p:sp>
    </p:spTree>
    <p:extLst>
      <p:ext uri="{BB962C8B-B14F-4D97-AF65-F5344CB8AC3E}">
        <p14:creationId xmlns:p14="http://schemas.microsoft.com/office/powerpoint/2010/main" val="369877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t>CAPT</a:t>
            </a:r>
            <a:r>
              <a:rPr kumimoji="1" lang="zh-CN" altLang="en-US" sz="4000" dirty="0"/>
              <a:t>调优试验设置</a:t>
            </a:r>
          </a:p>
        </p:txBody>
      </p:sp>
      <p:sp>
        <p:nvSpPr>
          <p:cNvPr id="3" name="内容占位符 2"/>
          <p:cNvSpPr>
            <a:spLocks noGrp="1"/>
          </p:cNvSpPr>
          <p:nvPr>
            <p:ph idx="1"/>
          </p:nvPr>
        </p:nvSpPr>
        <p:spPr>
          <a:xfrm>
            <a:off x="539552" y="1556792"/>
            <a:ext cx="8354712" cy="4351338"/>
          </a:xfrm>
        </p:spPr>
        <p:txBody>
          <a:bodyPr/>
          <a:lstStyle/>
          <a:p>
            <a:r>
              <a:rPr kumimoji="1" lang="zh-CN" altLang="en-US" dirty="0">
                <a:latin typeface="Times New Roman" panose="02020603050405020304" pitchFamily="18" charset="0"/>
                <a:ea typeface="SimHei" charset="0"/>
                <a:cs typeface="Times New Roman" panose="02020603050405020304" pitchFamily="18" charset="0"/>
              </a:rPr>
              <a:t>模式</a:t>
            </a:r>
          </a:p>
          <a:p>
            <a:pPr lvl="1"/>
            <a:r>
              <a:rPr lang="en-US" altLang="zh-CN" dirty="0">
                <a:latin typeface="Times New Roman" panose="02020603050405020304" pitchFamily="18" charset="0"/>
                <a:ea typeface="SimHei" charset="0"/>
                <a:cs typeface="Times New Roman" panose="02020603050405020304" pitchFamily="18" charset="0"/>
              </a:rPr>
              <a:t>NCAR Community Atmosphere Model,</a:t>
            </a:r>
            <a:r>
              <a:rPr lang="zh-CN" altLang="en-US" dirty="0">
                <a:latin typeface="Times New Roman" panose="02020603050405020304" pitchFamily="18" charset="0"/>
                <a:ea typeface="SimHei" charset="0"/>
                <a:cs typeface="Times New Roman" panose="02020603050405020304" pitchFamily="18" charset="0"/>
              </a:rPr>
              <a:t> </a:t>
            </a:r>
            <a:r>
              <a:rPr lang="en-US" altLang="zh-CN" dirty="0">
                <a:latin typeface="Times New Roman" panose="02020603050405020304" pitchFamily="18" charset="0"/>
                <a:ea typeface="SimHei" charset="0"/>
                <a:cs typeface="Times New Roman" panose="02020603050405020304" pitchFamily="18" charset="0"/>
              </a:rPr>
              <a:t>Version</a:t>
            </a:r>
            <a:r>
              <a:rPr lang="zh-CN" altLang="en-US" dirty="0">
                <a:latin typeface="Times New Roman" panose="02020603050405020304" pitchFamily="18" charset="0"/>
                <a:ea typeface="SimHei" charset="0"/>
                <a:cs typeface="Times New Roman" panose="02020603050405020304" pitchFamily="18" charset="0"/>
              </a:rPr>
              <a:t> </a:t>
            </a:r>
            <a:r>
              <a:rPr lang="en-US" altLang="zh-CN" dirty="0">
                <a:latin typeface="Times New Roman" panose="02020603050405020304" pitchFamily="18" charset="0"/>
                <a:ea typeface="SimHei" charset="0"/>
                <a:cs typeface="Times New Roman" panose="02020603050405020304" pitchFamily="18" charset="0"/>
              </a:rPr>
              <a:t>5</a:t>
            </a:r>
            <a:r>
              <a:rPr lang="zh-CN" altLang="en-US" dirty="0">
                <a:latin typeface="Times New Roman" panose="02020603050405020304" pitchFamily="18" charset="0"/>
                <a:ea typeface="SimHei" charset="0"/>
                <a:cs typeface="Times New Roman" panose="02020603050405020304" pitchFamily="18" charset="0"/>
              </a:rPr>
              <a:t> </a:t>
            </a:r>
            <a:r>
              <a:rPr lang="en-US" altLang="zh-CN" dirty="0">
                <a:latin typeface="Times New Roman" panose="02020603050405020304" pitchFamily="18" charset="0"/>
                <a:ea typeface="SimHei" charset="0"/>
                <a:cs typeface="Times New Roman" panose="02020603050405020304" pitchFamily="18" charset="0"/>
              </a:rPr>
              <a:t>(CAM5)</a:t>
            </a:r>
            <a:endParaRPr lang="zh-CN" altLang="en-US" dirty="0">
              <a:latin typeface="Times New Roman" panose="02020603050405020304" pitchFamily="18" charset="0"/>
              <a:ea typeface="SimHei" charset="0"/>
              <a:cs typeface="Times New Roman" panose="02020603050405020304" pitchFamily="18" charset="0"/>
            </a:endParaRPr>
          </a:p>
          <a:p>
            <a:r>
              <a:rPr lang="zh-CN" altLang="en-US" dirty="0">
                <a:latin typeface="Times New Roman" panose="02020603050405020304" pitchFamily="18" charset="0"/>
                <a:ea typeface="SimHei" charset="0"/>
                <a:cs typeface="Times New Roman" panose="02020603050405020304" pitchFamily="18" charset="0"/>
              </a:rPr>
              <a:t>试验</a:t>
            </a:r>
          </a:p>
          <a:p>
            <a:pPr lvl="1"/>
            <a:r>
              <a:rPr lang="en-US" altLang="zh-CN" dirty="0">
                <a:latin typeface="Times New Roman" panose="02020603050405020304" pitchFamily="18" charset="0"/>
                <a:ea typeface="SimHei" charset="0"/>
                <a:cs typeface="Times New Roman" panose="02020603050405020304" pitchFamily="18" charset="0"/>
              </a:rPr>
              <a:t>CAPT</a:t>
            </a:r>
            <a:r>
              <a:rPr lang="zh-CN" altLang="en-US" dirty="0">
                <a:latin typeface="Times New Roman" panose="02020603050405020304" pitchFamily="18" charset="0"/>
                <a:ea typeface="SimHei" charset="0"/>
                <a:cs typeface="Times New Roman" panose="02020603050405020304" pitchFamily="18" charset="0"/>
              </a:rPr>
              <a:t>调优：</a:t>
            </a:r>
            <a:r>
              <a:rPr lang="en-US" altLang="zh-CN" dirty="0">
                <a:latin typeface="Times New Roman" panose="02020603050405020304" pitchFamily="18" charset="0"/>
                <a:ea typeface="SimHei" charset="0"/>
                <a:cs typeface="Times New Roman" panose="02020603050405020304" pitchFamily="18" charset="0"/>
              </a:rPr>
              <a:t>2009.7.1</a:t>
            </a:r>
            <a:r>
              <a:rPr lang="zh-CN" altLang="en-US" dirty="0">
                <a:latin typeface="Times New Roman" panose="02020603050405020304" pitchFamily="18" charset="0"/>
                <a:ea typeface="SimHei" charset="0"/>
                <a:cs typeface="Times New Roman" panose="02020603050405020304" pitchFamily="18" charset="0"/>
              </a:rPr>
              <a:t> </a:t>
            </a:r>
            <a:r>
              <a:rPr lang="mr-IN" altLang="zh-CN" dirty="0">
                <a:latin typeface="Times New Roman" panose="02020603050405020304" pitchFamily="18" charset="0"/>
                <a:ea typeface="SimHei" charset="0"/>
                <a:cs typeface="SimHei" charset="0"/>
              </a:rPr>
              <a:t>–</a:t>
            </a:r>
            <a:r>
              <a:rPr lang="zh-CN" altLang="en-US" dirty="0">
                <a:latin typeface="Times New Roman" panose="02020603050405020304" pitchFamily="18" charset="0"/>
                <a:ea typeface="SimHei" charset="0"/>
                <a:cs typeface="Times New Roman" panose="02020603050405020304" pitchFamily="18" charset="0"/>
              </a:rPr>
              <a:t> </a:t>
            </a:r>
            <a:r>
              <a:rPr lang="en-US" altLang="zh-CN" dirty="0">
                <a:latin typeface="Times New Roman" panose="02020603050405020304" pitchFamily="18" charset="0"/>
                <a:ea typeface="SimHei" charset="0"/>
                <a:cs typeface="Times New Roman" panose="02020603050405020304" pitchFamily="18" charset="0"/>
              </a:rPr>
              <a:t>2009.7.31</a:t>
            </a:r>
            <a:r>
              <a:rPr lang="zh-CN" altLang="en-US" dirty="0">
                <a:latin typeface="Times New Roman" panose="02020603050405020304" pitchFamily="18" charset="0"/>
                <a:ea typeface="SimHei" charset="0"/>
                <a:cs typeface="Times New Roman" panose="02020603050405020304" pitchFamily="18" charset="0"/>
              </a:rPr>
              <a:t> </a:t>
            </a:r>
          </a:p>
          <a:p>
            <a:pPr lvl="2"/>
            <a:r>
              <a:rPr lang="en-US" altLang="zh-CN" dirty="0">
                <a:latin typeface="Times New Roman" panose="02020603050405020304" pitchFamily="18" charset="0"/>
                <a:ea typeface="SimHei" charset="0"/>
                <a:cs typeface="Times New Roman" panose="02020603050405020304" pitchFamily="18" charset="0"/>
              </a:rPr>
              <a:t>Initialized with ECMWF analysis and prescribed with weekly observed SST</a:t>
            </a:r>
            <a:endParaRPr kumimoji="1" lang="zh-CN" altLang="en-US" dirty="0">
              <a:latin typeface="Times New Roman" panose="02020603050405020304" pitchFamily="18" charset="0"/>
              <a:ea typeface="SimHei" charset="0"/>
              <a:cs typeface="Times New Roman" panose="02020603050405020304" pitchFamily="18" charset="0"/>
            </a:endParaRPr>
          </a:p>
          <a:p>
            <a:pPr lvl="1"/>
            <a:r>
              <a:rPr lang="en-US" altLang="zh-CN" dirty="0">
                <a:latin typeface="Times New Roman" panose="02020603050405020304" pitchFamily="18" charset="0"/>
                <a:ea typeface="SimHei" charset="0"/>
                <a:cs typeface="Times New Roman" panose="02020603050405020304" pitchFamily="18" charset="0"/>
              </a:rPr>
              <a:t>AMIP</a:t>
            </a:r>
            <a:r>
              <a:rPr lang="zh-CN" altLang="en-US" dirty="0">
                <a:latin typeface="Times New Roman" panose="02020603050405020304" pitchFamily="18" charset="0"/>
                <a:ea typeface="SimHei" charset="0"/>
                <a:cs typeface="Times New Roman" panose="02020603050405020304" pitchFamily="18" charset="0"/>
              </a:rPr>
              <a:t> 模拟：</a:t>
            </a:r>
            <a:r>
              <a:rPr lang="en-US" altLang="zh-CN" dirty="0">
                <a:latin typeface="Times New Roman" panose="02020603050405020304" pitchFamily="18" charset="0"/>
                <a:ea typeface="SimHei" charset="0"/>
                <a:cs typeface="Times New Roman" panose="02020603050405020304" pitchFamily="18" charset="0"/>
              </a:rPr>
              <a:t>2000-2004</a:t>
            </a:r>
            <a:r>
              <a:rPr lang="zh-CN" altLang="en-US" dirty="0">
                <a:latin typeface="Times New Roman" panose="02020603050405020304" pitchFamily="18" charset="0"/>
                <a:ea typeface="SimHei" charset="0"/>
                <a:cs typeface="Times New Roman" panose="02020603050405020304" pitchFamily="18" charset="0"/>
              </a:rPr>
              <a:t>  </a:t>
            </a:r>
            <a:r>
              <a:rPr lang="en-US" altLang="zh-CN" dirty="0">
                <a:latin typeface="Times New Roman" panose="02020603050405020304" pitchFamily="18" charset="0"/>
                <a:ea typeface="SimHei" charset="0"/>
                <a:cs typeface="Times New Roman" panose="02020603050405020304" pitchFamily="18" charset="0"/>
              </a:rPr>
              <a:t>with prescribed weekly SST</a:t>
            </a:r>
            <a:endParaRPr lang="zh-CN" altLang="en-US" dirty="0">
              <a:latin typeface="Times New Roman" panose="02020603050405020304" pitchFamily="18" charset="0"/>
              <a:ea typeface="SimHei" charset="0"/>
              <a:cs typeface="Times New Roman" panose="02020603050405020304" pitchFamily="18" charset="0"/>
            </a:endParaRPr>
          </a:p>
          <a:p>
            <a:pPr lvl="1"/>
            <a:endParaRPr lang="zh-CN" altLang="en-US" dirty="0">
              <a:latin typeface="Times New Roman" panose="02020603050405020304" pitchFamily="18" charset="0"/>
              <a:ea typeface="SimHei"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2D6E99D-2818-3B45-94D2-E7A75B79FC24}" type="slidenum">
              <a:rPr kumimoji="1" lang="zh-CN" altLang="en-US" smtClean="0"/>
              <a:t>18</a:t>
            </a:fld>
            <a:endParaRPr kumimoji="1" lang="zh-CN" altLang="en-US"/>
          </a:p>
        </p:txBody>
      </p:sp>
    </p:spTree>
    <p:extLst>
      <p:ext uri="{BB962C8B-B14F-4D97-AF65-F5344CB8AC3E}">
        <p14:creationId xmlns:p14="http://schemas.microsoft.com/office/powerpoint/2010/main" val="980502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latin typeface="SimHei" charset="0"/>
                <a:ea typeface="SimHei" charset="0"/>
                <a:cs typeface="SimHei" charset="0"/>
              </a:rPr>
              <a:t>CAPT</a:t>
            </a:r>
            <a:r>
              <a:rPr kumimoji="1" lang="zh-CN" altLang="en-US" sz="4000" dirty="0">
                <a:latin typeface="SimHei" charset="0"/>
                <a:ea typeface="SimHei" charset="0"/>
                <a:cs typeface="SimHei" charset="0"/>
              </a:rPr>
              <a:t>和</a:t>
            </a:r>
            <a:r>
              <a:rPr kumimoji="1" lang="en-US" altLang="zh-CN" sz="4000" dirty="0">
                <a:latin typeface="SimHei" charset="0"/>
                <a:ea typeface="SimHei" charset="0"/>
                <a:cs typeface="SimHei" charset="0"/>
              </a:rPr>
              <a:t>AMIP</a:t>
            </a:r>
            <a:r>
              <a:rPr kumimoji="1" lang="zh-CN" altLang="en-US" sz="4000" dirty="0">
                <a:latin typeface="SimHei" charset="0"/>
                <a:ea typeface="SimHei" charset="0"/>
                <a:cs typeface="SimHei" charset="0"/>
              </a:rPr>
              <a:t>的相似性</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66806" b="49704"/>
          <a:stretch/>
        </p:blipFill>
        <p:spPr>
          <a:xfrm>
            <a:off x="1285709" y="1317072"/>
            <a:ext cx="6266277" cy="5209563"/>
          </a:xfrm>
          <a:prstGeom prst="rect">
            <a:avLst/>
          </a:prstGeom>
        </p:spPr>
      </p:pic>
      <p:sp>
        <p:nvSpPr>
          <p:cNvPr id="3" name="灯片编号占位符 2"/>
          <p:cNvSpPr>
            <a:spLocks noGrp="1"/>
          </p:cNvSpPr>
          <p:nvPr>
            <p:ph type="sldNum" sz="quarter" idx="12"/>
          </p:nvPr>
        </p:nvSpPr>
        <p:spPr/>
        <p:txBody>
          <a:bodyPr/>
          <a:lstStyle/>
          <a:p>
            <a:fld id="{72D6E99D-2818-3B45-94D2-E7A75B79FC24}" type="slidenum">
              <a:rPr kumimoji="1" lang="zh-CN" altLang="en-US" smtClean="0"/>
              <a:t>19</a:t>
            </a:fld>
            <a:endParaRPr kumimoji="1" lang="zh-CN" altLang="en-US"/>
          </a:p>
        </p:txBody>
      </p:sp>
    </p:spTree>
    <p:extLst>
      <p:ext uri="{BB962C8B-B14F-4D97-AF65-F5344CB8AC3E}">
        <p14:creationId xmlns:p14="http://schemas.microsoft.com/office/powerpoint/2010/main" val="354629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a:t>汇报提纲</a:t>
            </a:r>
          </a:p>
        </p:txBody>
      </p:sp>
      <p:sp>
        <p:nvSpPr>
          <p:cNvPr id="4" name="Freeform 154"/>
          <p:cNvSpPr>
            <a:spLocks noChangeArrowheads="1"/>
          </p:cNvSpPr>
          <p:nvPr/>
        </p:nvSpPr>
        <p:spPr bwMode="auto">
          <a:xfrm>
            <a:off x="3381375" y="1968500"/>
            <a:ext cx="3567113" cy="701675"/>
          </a:xfrm>
          <a:custGeom>
            <a:avLst/>
            <a:gdLst>
              <a:gd name="T0" fmla="*/ 2147483647 w 4864"/>
              <a:gd name="T1" fmla="*/ 2147483647 h 769"/>
              <a:gd name="T2" fmla="*/ 2147483647 w 4864"/>
              <a:gd name="T3" fmla="*/ 2147483647 h 769"/>
              <a:gd name="T4" fmla="*/ 2147483647 w 4864"/>
              <a:gd name="T5" fmla="*/ 2147483647 h 769"/>
              <a:gd name="T6" fmla="*/ 2147483647 w 4864"/>
              <a:gd name="T7" fmla="*/ 2147483647 h 769"/>
              <a:gd name="T8" fmla="*/ 2147483647 w 4864"/>
              <a:gd name="T9" fmla="*/ 2147483647 h 769"/>
              <a:gd name="T10" fmla="*/ 2147483647 w 4864"/>
              <a:gd name="T11" fmla="*/ 2147483647 h 769"/>
              <a:gd name="T12" fmla="*/ 2147483647 w 4864"/>
              <a:gd name="T13" fmla="*/ 2147483647 h 769"/>
              <a:gd name="T14" fmla="*/ 2147483647 w 4864"/>
              <a:gd name="T15" fmla="*/ 2147483647 h 769"/>
              <a:gd name="T16" fmla="*/ 2147483647 w 4864"/>
              <a:gd name="T17" fmla="*/ 2147483647 h 769"/>
              <a:gd name="T18" fmla="*/ 2147483647 w 4864"/>
              <a:gd name="T19" fmla="*/ 2147483647 h 769"/>
              <a:gd name="T20" fmla="*/ 2147483647 w 4864"/>
              <a:gd name="T21" fmla="*/ 2147483647 h 769"/>
              <a:gd name="T22" fmla="*/ 2147483647 w 4864"/>
              <a:gd name="T23" fmla="*/ 2147483647 h 769"/>
              <a:gd name="T24" fmla="*/ 2147483647 w 4864"/>
              <a:gd name="T25" fmla="*/ 2147483647 h 769"/>
              <a:gd name="T26" fmla="*/ 2147483647 w 4864"/>
              <a:gd name="T27" fmla="*/ 2147483647 h 769"/>
              <a:gd name="T28" fmla="*/ 2147483647 w 4864"/>
              <a:gd name="T29" fmla="*/ 2147483647 h 769"/>
              <a:gd name="T30" fmla="*/ 2147483647 w 4864"/>
              <a:gd name="T31" fmla="*/ 2147483647 h 769"/>
              <a:gd name="T32" fmla="*/ 2147483647 w 4864"/>
              <a:gd name="T33" fmla="*/ 2147483647 h 769"/>
              <a:gd name="T34" fmla="*/ 2147483647 w 4864"/>
              <a:gd name="T35" fmla="*/ 2147483647 h 769"/>
              <a:gd name="T36" fmla="*/ 2147483647 w 4864"/>
              <a:gd name="T37" fmla="*/ 2147483647 h 769"/>
              <a:gd name="T38" fmla="*/ 2147483647 w 4864"/>
              <a:gd name="T39" fmla="*/ 2147483647 h 769"/>
              <a:gd name="T40" fmla="*/ 2147483647 w 4864"/>
              <a:gd name="T41" fmla="*/ 2147483647 h 769"/>
              <a:gd name="T42" fmla="*/ 2147483647 w 4864"/>
              <a:gd name="T43" fmla="*/ 2147483647 h 769"/>
              <a:gd name="T44" fmla="*/ 2147483647 w 4864"/>
              <a:gd name="T45" fmla="*/ 2147483647 h 769"/>
              <a:gd name="T46" fmla="*/ 2147483647 w 4864"/>
              <a:gd name="T47" fmla="*/ 2147483647 h 769"/>
              <a:gd name="T48" fmla="*/ 2147483647 w 4864"/>
              <a:gd name="T49" fmla="*/ 2147483647 h 769"/>
              <a:gd name="T50" fmla="*/ 2147483647 w 4864"/>
              <a:gd name="T51" fmla="*/ 2147483647 h 769"/>
              <a:gd name="T52" fmla="*/ 2147483647 w 4864"/>
              <a:gd name="T53" fmla="*/ 2147483647 h 769"/>
              <a:gd name="T54" fmla="*/ 2147483647 w 4864"/>
              <a:gd name="T55" fmla="*/ 2147483647 h 769"/>
              <a:gd name="T56" fmla="*/ 2147483647 w 4864"/>
              <a:gd name="T57" fmla="*/ 2147483647 h 769"/>
              <a:gd name="T58" fmla="*/ 2147483647 w 4864"/>
              <a:gd name="T59" fmla="*/ 2147483647 h 769"/>
              <a:gd name="T60" fmla="*/ 2147483647 w 4864"/>
              <a:gd name="T61" fmla="*/ 2147483647 h 769"/>
              <a:gd name="T62" fmla="*/ 2147483647 w 4864"/>
              <a:gd name="T63" fmla="*/ 2147483647 h 769"/>
              <a:gd name="T64" fmla="*/ 2147483647 w 4864"/>
              <a:gd name="T65" fmla="*/ 2147483647 h 769"/>
              <a:gd name="T66" fmla="*/ 2147483647 w 4864"/>
              <a:gd name="T67" fmla="*/ 2147483647 h 769"/>
              <a:gd name="T68" fmla="*/ 2147483647 w 4864"/>
              <a:gd name="T69" fmla="*/ 2147483647 h 769"/>
              <a:gd name="T70" fmla="*/ 2147483647 w 4864"/>
              <a:gd name="T71" fmla="*/ 2147483647 h 769"/>
              <a:gd name="T72" fmla="*/ 2147483647 w 4864"/>
              <a:gd name="T73" fmla="*/ 2147483647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64"/>
              <a:gd name="T112" fmla="*/ 0 h 769"/>
              <a:gd name="T113" fmla="*/ 4864 w 4864"/>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solidFill>
            <a:srgbClr val="3399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076" name="组合 4"/>
          <p:cNvGrpSpPr>
            <a:grpSpLocks/>
          </p:cNvGrpSpPr>
          <p:nvPr/>
        </p:nvGrpSpPr>
        <p:grpSpPr bwMode="auto">
          <a:xfrm>
            <a:off x="2130425" y="3176588"/>
            <a:ext cx="4929188" cy="790575"/>
            <a:chOff x="2130425" y="2926457"/>
            <a:chExt cx="4929188" cy="790575"/>
          </a:xfrm>
        </p:grpSpPr>
        <p:sp>
          <p:nvSpPr>
            <p:cNvPr id="3102" name="Rectangle 12"/>
            <p:cNvSpPr>
              <a:spLocks noChangeArrowheads="1"/>
            </p:cNvSpPr>
            <p:nvPr/>
          </p:nvSpPr>
          <p:spPr bwMode="auto">
            <a:xfrm rot="10800000">
              <a:off x="2413000" y="2983607"/>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103" name="Group 15"/>
            <p:cNvGrpSpPr>
              <a:grpSpLocks/>
            </p:cNvGrpSpPr>
            <p:nvPr/>
          </p:nvGrpSpPr>
          <p:grpSpPr bwMode="auto">
            <a:xfrm>
              <a:off x="2130425" y="2926457"/>
              <a:ext cx="793750" cy="790575"/>
              <a:chOff x="0" y="0"/>
              <a:chExt cx="1590" cy="1588"/>
            </a:xfrm>
          </p:grpSpPr>
          <p:grpSp>
            <p:nvGrpSpPr>
              <p:cNvPr id="3106" name="Group 16"/>
              <p:cNvGrpSpPr>
                <a:grpSpLocks/>
              </p:cNvGrpSpPr>
              <p:nvPr/>
            </p:nvGrpSpPr>
            <p:grpSpPr bwMode="auto">
              <a:xfrm>
                <a:off x="0" y="0"/>
                <a:ext cx="1590" cy="1588"/>
                <a:chOff x="0" y="0"/>
                <a:chExt cx="1136" cy="1134"/>
              </a:xfrm>
            </p:grpSpPr>
            <p:grpSp>
              <p:nvGrpSpPr>
                <p:cNvPr id="3109" name="Group 17"/>
                <p:cNvGrpSpPr>
                  <a:grpSpLocks/>
                </p:cNvGrpSpPr>
                <p:nvPr/>
              </p:nvGrpSpPr>
              <p:grpSpPr bwMode="auto">
                <a:xfrm>
                  <a:off x="-22" y="-21"/>
                  <a:ext cx="1178" cy="1172"/>
                  <a:chOff x="0" y="0"/>
                  <a:chExt cx="822960" cy="816864"/>
                </a:xfrm>
              </p:grpSpPr>
              <p:pic>
                <p:nvPicPr>
                  <p:cNvPr id="3111" name="Oval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2" name="Text Box 19"/>
                  <p:cNvSpPr txBox="1">
                    <a:spLocks noChangeArrowheads="1"/>
                  </p:cNvSpPr>
                  <p:nvPr/>
                </p:nvSpPr>
                <p:spPr bwMode="auto">
                  <a:xfrm>
                    <a:off x="131355" y="130255"/>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110" name="Oval 16"/>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107" name="Freeform 17"/>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8" name="Freeform 18"/>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104" name="Rectangle 19"/>
            <p:cNvSpPr>
              <a:spLocks noChangeArrowheads="1"/>
            </p:cNvSpPr>
            <p:nvPr/>
          </p:nvSpPr>
          <p:spPr bwMode="auto">
            <a:xfrm>
              <a:off x="2857500" y="3040757"/>
              <a:ext cx="41513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课题进展汇报</a:t>
              </a:r>
            </a:p>
          </p:txBody>
        </p:sp>
        <p:sp>
          <p:nvSpPr>
            <p:cNvPr id="3105" name="Rectangle 20"/>
            <p:cNvSpPr>
              <a:spLocks noChangeArrowheads="1"/>
            </p:cNvSpPr>
            <p:nvPr/>
          </p:nvSpPr>
          <p:spPr bwMode="auto">
            <a:xfrm>
              <a:off x="2241550" y="3037582"/>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2</a:t>
              </a:r>
            </a:p>
          </p:txBody>
        </p:sp>
      </p:grpSp>
      <p:grpSp>
        <p:nvGrpSpPr>
          <p:cNvPr id="3077" name="组合 16"/>
          <p:cNvGrpSpPr>
            <a:grpSpLocks/>
          </p:cNvGrpSpPr>
          <p:nvPr/>
        </p:nvGrpSpPr>
        <p:grpSpPr bwMode="auto">
          <a:xfrm>
            <a:off x="2130425" y="4367213"/>
            <a:ext cx="4929188" cy="790575"/>
            <a:chOff x="2130425" y="4221088"/>
            <a:chExt cx="4929188" cy="790575"/>
          </a:xfrm>
        </p:grpSpPr>
        <p:sp>
          <p:nvSpPr>
            <p:cNvPr id="3091" name="Rectangle 21"/>
            <p:cNvSpPr>
              <a:spLocks noChangeArrowheads="1"/>
            </p:cNvSpPr>
            <p:nvPr/>
          </p:nvSpPr>
          <p:spPr bwMode="auto">
            <a:xfrm rot="10800000">
              <a:off x="2413000" y="4278238"/>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092" name="Group 26"/>
            <p:cNvGrpSpPr>
              <a:grpSpLocks/>
            </p:cNvGrpSpPr>
            <p:nvPr/>
          </p:nvGrpSpPr>
          <p:grpSpPr bwMode="auto">
            <a:xfrm>
              <a:off x="2130425" y="4221088"/>
              <a:ext cx="793750" cy="790575"/>
              <a:chOff x="0" y="0"/>
              <a:chExt cx="1590" cy="1588"/>
            </a:xfrm>
          </p:grpSpPr>
          <p:grpSp>
            <p:nvGrpSpPr>
              <p:cNvPr id="3095" name="Group 27"/>
              <p:cNvGrpSpPr>
                <a:grpSpLocks/>
              </p:cNvGrpSpPr>
              <p:nvPr/>
            </p:nvGrpSpPr>
            <p:grpSpPr bwMode="auto">
              <a:xfrm>
                <a:off x="0" y="0"/>
                <a:ext cx="1590" cy="1588"/>
                <a:chOff x="0" y="0"/>
                <a:chExt cx="1136" cy="1134"/>
              </a:xfrm>
            </p:grpSpPr>
            <p:grpSp>
              <p:nvGrpSpPr>
                <p:cNvPr id="3098" name="Group 28"/>
                <p:cNvGrpSpPr>
                  <a:grpSpLocks/>
                </p:cNvGrpSpPr>
                <p:nvPr/>
              </p:nvGrpSpPr>
              <p:grpSpPr bwMode="auto">
                <a:xfrm>
                  <a:off x="-22" y="-16"/>
                  <a:ext cx="1178" cy="1172"/>
                  <a:chOff x="0" y="0"/>
                  <a:chExt cx="822960" cy="816864"/>
                </a:xfrm>
              </p:grpSpPr>
              <p:pic>
                <p:nvPicPr>
                  <p:cNvPr id="3100" name="Oval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1" name="Text Box 30"/>
                  <p:cNvSpPr txBox="1">
                    <a:spLocks noChangeArrowheads="1"/>
                  </p:cNvSpPr>
                  <p:nvPr/>
                </p:nvSpPr>
                <p:spPr bwMode="auto">
                  <a:xfrm>
                    <a:off x="131355" y="127017"/>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099" name="Oval 25"/>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096" name="Freeform 26"/>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7" name="Freeform 27"/>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093" name="Rectangle 28"/>
            <p:cNvSpPr>
              <a:spLocks noChangeArrowheads="1"/>
            </p:cNvSpPr>
            <p:nvPr/>
          </p:nvSpPr>
          <p:spPr bwMode="auto">
            <a:xfrm>
              <a:off x="2868613" y="4319513"/>
              <a:ext cx="41513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下一步研究计划</a:t>
              </a:r>
            </a:p>
          </p:txBody>
        </p:sp>
        <p:sp>
          <p:nvSpPr>
            <p:cNvPr id="3094" name="Rectangle 29"/>
            <p:cNvSpPr>
              <a:spLocks noChangeArrowheads="1"/>
            </p:cNvSpPr>
            <p:nvPr/>
          </p:nvSpPr>
          <p:spPr bwMode="auto">
            <a:xfrm>
              <a:off x="2241550" y="4332213"/>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3</a:t>
              </a:r>
            </a:p>
          </p:txBody>
        </p:sp>
      </p:grpSp>
      <p:grpSp>
        <p:nvGrpSpPr>
          <p:cNvPr id="3078" name="组合 28"/>
          <p:cNvGrpSpPr>
            <a:grpSpLocks/>
          </p:cNvGrpSpPr>
          <p:nvPr/>
        </p:nvGrpSpPr>
        <p:grpSpPr bwMode="auto">
          <a:xfrm>
            <a:off x="2130425" y="1987550"/>
            <a:ext cx="4929188" cy="790575"/>
            <a:chOff x="2130425" y="1733550"/>
            <a:chExt cx="4929188" cy="790575"/>
          </a:xfrm>
        </p:grpSpPr>
        <p:sp>
          <p:nvSpPr>
            <p:cNvPr id="3080" name="Rectangle 3"/>
            <p:cNvSpPr>
              <a:spLocks noChangeArrowheads="1"/>
            </p:cNvSpPr>
            <p:nvPr/>
          </p:nvSpPr>
          <p:spPr bwMode="auto">
            <a:xfrm rot="10800000">
              <a:off x="2413000" y="1790700"/>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081" name="Group 5"/>
            <p:cNvGrpSpPr>
              <a:grpSpLocks/>
            </p:cNvGrpSpPr>
            <p:nvPr/>
          </p:nvGrpSpPr>
          <p:grpSpPr bwMode="auto">
            <a:xfrm>
              <a:off x="2130425" y="1733550"/>
              <a:ext cx="793750" cy="790575"/>
              <a:chOff x="0" y="0"/>
              <a:chExt cx="1590" cy="1588"/>
            </a:xfrm>
          </p:grpSpPr>
          <p:grpSp>
            <p:nvGrpSpPr>
              <p:cNvPr id="3084" name="Group 6"/>
              <p:cNvGrpSpPr>
                <a:grpSpLocks/>
              </p:cNvGrpSpPr>
              <p:nvPr/>
            </p:nvGrpSpPr>
            <p:grpSpPr bwMode="auto">
              <a:xfrm>
                <a:off x="0" y="0"/>
                <a:ext cx="1590" cy="1588"/>
                <a:chOff x="0" y="0"/>
                <a:chExt cx="1136" cy="1134"/>
              </a:xfrm>
            </p:grpSpPr>
            <p:grpSp>
              <p:nvGrpSpPr>
                <p:cNvPr id="3087" name="Group 7"/>
                <p:cNvGrpSpPr>
                  <a:grpSpLocks/>
                </p:cNvGrpSpPr>
                <p:nvPr/>
              </p:nvGrpSpPr>
              <p:grpSpPr bwMode="auto">
                <a:xfrm>
                  <a:off x="-22" y="-15"/>
                  <a:ext cx="1178" cy="1163"/>
                  <a:chOff x="0" y="0"/>
                  <a:chExt cx="822960" cy="810768"/>
                </a:xfrm>
              </p:grpSpPr>
              <p:pic>
                <p:nvPicPr>
                  <p:cNvPr id="3089" name="Oval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22960"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Text Box 9"/>
                  <p:cNvSpPr txBox="1">
                    <a:spLocks noChangeArrowheads="1"/>
                  </p:cNvSpPr>
                  <p:nvPr/>
                </p:nvSpPr>
                <p:spPr bwMode="auto">
                  <a:xfrm>
                    <a:off x="131355" y="126572"/>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088" name="Oval 7"/>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085" name="Freeform 8"/>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6" name="Freeform 9"/>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082" name="Rectangle 11"/>
            <p:cNvSpPr>
              <a:spLocks noChangeArrowheads="1"/>
            </p:cNvSpPr>
            <p:nvPr/>
          </p:nvSpPr>
          <p:spPr bwMode="auto">
            <a:xfrm>
              <a:off x="2241550" y="1844675"/>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1</a:t>
              </a:r>
            </a:p>
          </p:txBody>
        </p:sp>
        <p:sp>
          <p:nvSpPr>
            <p:cNvPr id="3083" name="Rectangle 10"/>
            <p:cNvSpPr>
              <a:spLocks noChangeArrowheads="1"/>
            </p:cNvSpPr>
            <p:nvPr/>
          </p:nvSpPr>
          <p:spPr bwMode="auto">
            <a:xfrm>
              <a:off x="2854325" y="1831975"/>
              <a:ext cx="41513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课题情况总结</a:t>
              </a:r>
            </a:p>
          </p:txBody>
        </p:sp>
      </p:grpSp>
      <p:sp>
        <p:nvSpPr>
          <p:cNvPr id="3" name="灯片编号占位符 2"/>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CAA6E2-9DE2-4AFF-BCAE-081920C776A5}" type="slidenum">
              <a:rPr lang="zh-CN" altLang="en-US">
                <a:solidFill>
                  <a:srgbClr val="898989"/>
                </a:solidFill>
                <a:latin typeface="Cambria Math" panose="02040503050406030204" pitchFamily="18" charset="0"/>
                <a:ea typeface="黑体" panose="02010609060101010101" pitchFamily="49" charset="-122"/>
              </a:rPr>
              <a:pPr/>
              <a:t>2</a:t>
            </a:fld>
            <a:endParaRPr lang="zh-CN" altLang="en-US">
              <a:solidFill>
                <a:srgbClr val="898989"/>
              </a:solidFill>
              <a:latin typeface="Cambria Math" panose="020405030504060302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000" dirty="0">
                <a:latin typeface="SimHei" charset="0"/>
                <a:ea typeface="SimHei" charset="0"/>
                <a:cs typeface="SimHei" charset="0"/>
              </a:rPr>
              <a:t>调优参数和目标函数</a:t>
            </a:r>
          </a:p>
        </p:txBody>
      </p:sp>
      <p:graphicFrame>
        <p:nvGraphicFramePr>
          <p:cNvPr id="4" name="表格 3"/>
          <p:cNvGraphicFramePr>
            <a:graphicFrameLocks noGrp="1"/>
          </p:cNvGraphicFramePr>
          <p:nvPr>
            <p:extLst/>
          </p:nvPr>
        </p:nvGraphicFramePr>
        <p:xfrm>
          <a:off x="268448" y="1620435"/>
          <a:ext cx="4834892" cy="2291461"/>
        </p:xfrm>
        <a:graphic>
          <a:graphicData uri="http://schemas.openxmlformats.org/drawingml/2006/table">
            <a:tbl>
              <a:tblPr firstRow="1" firstCol="1" bandRow="1">
                <a:tableStyleId>{0E3FDE45-AF77-4B5C-9715-49D594BDF05E}</a:tableStyleId>
              </a:tblPr>
              <a:tblGrid>
                <a:gridCol w="1577130">
                  <a:extLst>
                    <a:ext uri="{9D8B030D-6E8A-4147-A177-3AD203B41FA5}">
                      <a16:colId xmlns:a16="http://schemas.microsoft.com/office/drawing/2014/main" val="20000"/>
                    </a:ext>
                  </a:extLst>
                </a:gridCol>
                <a:gridCol w="1786855">
                  <a:extLst>
                    <a:ext uri="{9D8B030D-6E8A-4147-A177-3AD203B41FA5}">
                      <a16:colId xmlns:a16="http://schemas.microsoft.com/office/drawing/2014/main" val="20001"/>
                    </a:ext>
                  </a:extLst>
                </a:gridCol>
                <a:gridCol w="1470907">
                  <a:extLst>
                    <a:ext uri="{9D8B030D-6E8A-4147-A177-3AD203B41FA5}">
                      <a16:colId xmlns:a16="http://schemas.microsoft.com/office/drawing/2014/main" val="20002"/>
                    </a:ext>
                  </a:extLst>
                </a:gridCol>
              </a:tblGrid>
              <a:tr h="273074">
                <a:tc>
                  <a:txBody>
                    <a:bodyPr/>
                    <a:lstStyle/>
                    <a:p>
                      <a:pPr algn="ctr">
                        <a:lnSpc>
                          <a:spcPct val="150000"/>
                        </a:lnSpc>
                        <a:spcAft>
                          <a:spcPts val="0"/>
                        </a:spcAft>
                      </a:pPr>
                      <a:r>
                        <a:rPr lang="zh-CN" altLang="en-US" sz="1600" b="0" kern="100" dirty="0">
                          <a:effectLst/>
                          <a:latin typeface="Calibri"/>
                          <a:ea typeface="宋体"/>
                          <a:cs typeface="Times New Roman"/>
                        </a:rPr>
                        <a:t>调优参数</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zh-CN" altLang="en-US" sz="1600" b="0" kern="100" dirty="0">
                          <a:effectLst/>
                          <a:latin typeface="Calibri"/>
                          <a:ea typeface="宋体"/>
                          <a:cs typeface="Times New Roman"/>
                        </a:rPr>
                        <a:t>取值范围</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zh-CN" altLang="en-US" sz="1600" b="0" kern="100" dirty="0">
                          <a:effectLst/>
                          <a:latin typeface="Calibri"/>
                          <a:ea typeface="宋体"/>
                          <a:cs typeface="Times New Roman"/>
                        </a:rPr>
                        <a:t>默认值</a:t>
                      </a:r>
                      <a:endParaRPr lang="zh-CN" sz="1600" b="0" kern="100" dirty="0">
                        <a:effectLst/>
                        <a:latin typeface="Calibri"/>
                        <a:ea typeface="宋体"/>
                        <a:cs typeface="Times New Roman"/>
                      </a:endParaRPr>
                    </a:p>
                  </a:txBody>
                  <a:tcPr marL="68565" marR="68565" marT="0" marB="0"/>
                </a:tc>
                <a:extLst>
                  <a:ext uri="{0D108BD9-81ED-4DB2-BD59-A6C34878D82A}">
                    <a16:rowId xmlns:a16="http://schemas.microsoft.com/office/drawing/2014/main" val="10000"/>
                  </a:ext>
                </a:extLst>
              </a:tr>
              <a:tr h="313671">
                <a:tc>
                  <a:txBody>
                    <a:bodyPr/>
                    <a:lstStyle/>
                    <a:p>
                      <a:pPr algn="ctr">
                        <a:lnSpc>
                          <a:spcPct val="150000"/>
                        </a:lnSpc>
                        <a:spcAft>
                          <a:spcPts val="0"/>
                        </a:spcAft>
                      </a:pPr>
                      <a:r>
                        <a:rPr lang="en-US" altLang="zh-CN" sz="1600" b="0" kern="100" dirty="0">
                          <a:effectLst/>
                          <a:latin typeface="+mn-lt"/>
                          <a:ea typeface="+mn-ea"/>
                          <a:cs typeface="Times New Roman"/>
                        </a:rPr>
                        <a:t>zmconv_c0_lnd</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en-US" altLang="zh-CN" sz="1600" b="0" kern="100" dirty="0">
                          <a:effectLst/>
                        </a:rPr>
                        <a:t>2</a:t>
                      </a:r>
                      <a:r>
                        <a:rPr lang="en-US" sz="1600" b="0" kern="100" dirty="0">
                          <a:effectLst/>
                        </a:rPr>
                        <a:t>.</a:t>
                      </a:r>
                      <a:r>
                        <a:rPr lang="en-US" altLang="zh-CN" sz="1600" b="0" kern="100" dirty="0">
                          <a:effectLst/>
                        </a:rPr>
                        <a:t>95</a:t>
                      </a:r>
                      <a:r>
                        <a:rPr lang="en-US" sz="1600" b="0" kern="100" dirty="0">
                          <a:effectLst/>
                        </a:rPr>
                        <a:t>e-</a:t>
                      </a:r>
                      <a:r>
                        <a:rPr lang="en-US" altLang="zh-CN" sz="1600" b="0" kern="100" dirty="0">
                          <a:effectLst/>
                        </a:rPr>
                        <a:t>3</a:t>
                      </a:r>
                      <a:r>
                        <a:rPr lang="en-US" sz="1600" b="0" kern="100" dirty="0">
                          <a:effectLst/>
                        </a:rPr>
                        <a:t> ~ </a:t>
                      </a:r>
                      <a:r>
                        <a:rPr lang="en-US" altLang="zh-CN" sz="1600" b="0" kern="100" dirty="0">
                          <a:effectLst/>
                        </a:rPr>
                        <a:t>8.85</a:t>
                      </a:r>
                      <a:r>
                        <a:rPr lang="en-US" sz="1600" b="0" kern="100" dirty="0">
                          <a:effectLst/>
                        </a:rPr>
                        <a:t>e-3</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zh-CN" altLang="zh-CN" sz="1600" b="0" kern="100" dirty="0">
                          <a:effectLst/>
                          <a:latin typeface="+mn-lt"/>
                          <a:ea typeface="+mn-ea"/>
                          <a:cs typeface="+mn-cs"/>
                        </a:rPr>
                        <a:t>5</a:t>
                      </a:r>
                      <a:r>
                        <a:rPr lang="en-US" altLang="zh-CN" sz="1600" b="0" kern="100" dirty="0">
                          <a:effectLst/>
                          <a:latin typeface="+mn-lt"/>
                          <a:ea typeface="+mn-ea"/>
                          <a:cs typeface="+mn-cs"/>
                        </a:rPr>
                        <a:t>.9e-3</a:t>
                      </a:r>
                      <a:endParaRPr lang="zh-CN" sz="1600" b="0" kern="100" dirty="0">
                        <a:effectLst/>
                        <a:latin typeface="Calibri"/>
                        <a:ea typeface="宋体"/>
                        <a:cs typeface="Times New Roman"/>
                      </a:endParaRPr>
                    </a:p>
                  </a:txBody>
                  <a:tcPr marL="68565" marR="68565" marT="0" marB="0"/>
                </a:tc>
                <a:extLst>
                  <a:ext uri="{0D108BD9-81ED-4DB2-BD59-A6C34878D82A}">
                    <a16:rowId xmlns:a16="http://schemas.microsoft.com/office/drawing/2014/main" val="10001"/>
                  </a:ext>
                </a:extLst>
              </a:tr>
              <a:tr h="308646">
                <a:tc>
                  <a:txBody>
                    <a:bodyPr/>
                    <a:lstStyle/>
                    <a:p>
                      <a:pPr algn="ctr">
                        <a:lnSpc>
                          <a:spcPct val="150000"/>
                        </a:lnSpc>
                        <a:spcAft>
                          <a:spcPts val="0"/>
                        </a:spcAft>
                      </a:pPr>
                      <a:r>
                        <a:rPr lang="en-US" altLang="zh-CN" sz="1600" b="0" kern="100" dirty="0">
                          <a:effectLst/>
                          <a:latin typeface="+mn-lt"/>
                          <a:ea typeface="+mn-ea"/>
                          <a:cs typeface="Times New Roman"/>
                        </a:rPr>
                        <a:t>zmconv_c0_ocn</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en-US" altLang="zh-CN" sz="1600" b="0" kern="100" dirty="0">
                          <a:effectLst/>
                        </a:rPr>
                        <a:t>0.0225</a:t>
                      </a:r>
                      <a:r>
                        <a:rPr lang="en-US" sz="1600" b="0" kern="100" dirty="0">
                          <a:effectLst/>
                        </a:rPr>
                        <a:t> ~ </a:t>
                      </a:r>
                      <a:r>
                        <a:rPr lang="en-US" altLang="zh-CN" sz="1600" b="0" kern="100" dirty="0">
                          <a:effectLst/>
                        </a:rPr>
                        <a:t>0.0675</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zh-CN" altLang="zh-CN" sz="1600" b="0" kern="100" dirty="0">
                          <a:effectLst/>
                          <a:latin typeface="Calibri"/>
                          <a:ea typeface="宋体"/>
                          <a:cs typeface="Times New Roman"/>
                        </a:rPr>
                        <a:t>0</a:t>
                      </a:r>
                      <a:r>
                        <a:rPr lang="en-US" altLang="zh-CN" sz="1600" b="0" kern="100" dirty="0">
                          <a:effectLst/>
                          <a:latin typeface="Calibri"/>
                          <a:ea typeface="宋体"/>
                          <a:cs typeface="Times New Roman"/>
                        </a:rPr>
                        <a:t>.045</a:t>
                      </a:r>
                      <a:endParaRPr lang="zh-CN" sz="1600" b="0" kern="100" dirty="0">
                        <a:effectLst/>
                        <a:latin typeface="Calibri"/>
                        <a:ea typeface="宋体"/>
                        <a:cs typeface="Times New Roman"/>
                      </a:endParaRPr>
                    </a:p>
                  </a:txBody>
                  <a:tcPr marL="68565" marR="68565" marT="0" marB="0"/>
                </a:tc>
                <a:extLst>
                  <a:ext uri="{0D108BD9-81ED-4DB2-BD59-A6C34878D82A}">
                    <a16:rowId xmlns:a16="http://schemas.microsoft.com/office/drawing/2014/main" val="10002"/>
                  </a:ext>
                </a:extLst>
              </a:tr>
              <a:tr h="313671">
                <a:tc>
                  <a:txBody>
                    <a:bodyPr/>
                    <a:lstStyle/>
                    <a:p>
                      <a:pPr algn="ctr">
                        <a:lnSpc>
                          <a:spcPct val="150000"/>
                        </a:lnSpc>
                        <a:spcAft>
                          <a:spcPts val="0"/>
                        </a:spcAft>
                      </a:pPr>
                      <a:r>
                        <a:rPr lang="en-US" sz="1600" b="0" kern="100" dirty="0" err="1">
                          <a:solidFill>
                            <a:schemeClr val="tx1"/>
                          </a:solidFill>
                          <a:effectLst/>
                          <a:latin typeface="+mn-lt"/>
                          <a:ea typeface="+mn-ea"/>
                          <a:cs typeface="+mn-cs"/>
                        </a:rPr>
                        <a:t>zmconv</a:t>
                      </a:r>
                      <a:r>
                        <a:rPr lang="en-US" altLang="zh-CN" sz="1600" b="0" kern="100" dirty="0" err="1">
                          <a:solidFill>
                            <a:schemeClr val="tx1"/>
                          </a:solidFill>
                          <a:effectLst/>
                          <a:latin typeface="+mn-lt"/>
                          <a:ea typeface="+mn-ea"/>
                          <a:cs typeface="+mn-cs"/>
                        </a:rPr>
                        <a:t>_tau</a:t>
                      </a:r>
                      <a:endParaRPr 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zh-CN" altLang="zh-CN" sz="1600" b="0" kern="100" dirty="0">
                          <a:solidFill>
                            <a:schemeClr val="tx1"/>
                          </a:solidFill>
                          <a:effectLst/>
                          <a:latin typeface="+mn-lt"/>
                          <a:ea typeface="+mn-ea"/>
                          <a:cs typeface="+mn-cs"/>
                        </a:rPr>
                        <a:t>1</a:t>
                      </a:r>
                      <a:r>
                        <a:rPr lang="en-US" altLang="zh-CN" sz="1600" b="0" kern="100" dirty="0">
                          <a:solidFill>
                            <a:schemeClr val="tx1"/>
                          </a:solidFill>
                          <a:effectLst/>
                          <a:latin typeface="+mn-lt"/>
                          <a:ea typeface="+mn-ea"/>
                          <a:cs typeface="+mn-cs"/>
                        </a:rPr>
                        <a:t>800 ~ </a:t>
                      </a:r>
                      <a:r>
                        <a:rPr lang="zh-CN" altLang="zh-CN" sz="1600" b="0" kern="100" dirty="0">
                          <a:solidFill>
                            <a:schemeClr val="tx1"/>
                          </a:solidFill>
                          <a:effectLst/>
                          <a:latin typeface="+mn-lt"/>
                          <a:ea typeface="+mn-ea"/>
                          <a:cs typeface="+mn-cs"/>
                        </a:rPr>
                        <a:t>5</a:t>
                      </a:r>
                      <a:r>
                        <a:rPr lang="en-US" altLang="zh-CN" sz="1600" b="0" kern="100" dirty="0">
                          <a:solidFill>
                            <a:schemeClr val="tx1"/>
                          </a:solidFill>
                          <a:effectLst/>
                          <a:latin typeface="+mn-lt"/>
                          <a:ea typeface="+mn-ea"/>
                          <a:cs typeface="+mn-cs"/>
                        </a:rPr>
                        <a:t>400</a:t>
                      </a:r>
                      <a:endParaRPr 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en-US" altLang="zh-CN" sz="1600" b="0" kern="100" dirty="0">
                          <a:solidFill>
                            <a:schemeClr val="tx1"/>
                          </a:solidFill>
                          <a:effectLst/>
                          <a:latin typeface="+mn-lt"/>
                          <a:ea typeface="+mn-ea"/>
                          <a:cs typeface="+mn-cs"/>
                        </a:rPr>
                        <a:t>3600</a:t>
                      </a:r>
                      <a:endParaRPr lang="en-US" sz="1600" b="0" kern="100" dirty="0">
                        <a:solidFill>
                          <a:schemeClr val="tx1"/>
                        </a:solidFill>
                        <a:effectLst/>
                        <a:latin typeface="+mn-lt"/>
                        <a:ea typeface="+mn-ea"/>
                        <a:cs typeface="+mn-cs"/>
                      </a:endParaRPr>
                    </a:p>
                  </a:txBody>
                  <a:tcPr marL="68565" marR="68565" marT="0" marB="0"/>
                </a:tc>
                <a:extLst>
                  <a:ext uri="{0D108BD9-81ED-4DB2-BD59-A6C34878D82A}">
                    <a16:rowId xmlns:a16="http://schemas.microsoft.com/office/drawing/2014/main" val="10003"/>
                  </a:ext>
                </a:extLst>
              </a:tr>
              <a:tr h="313671">
                <a:tc>
                  <a:txBody>
                    <a:bodyPr/>
                    <a:lstStyle/>
                    <a:p>
                      <a:pPr algn="ctr">
                        <a:lnSpc>
                          <a:spcPct val="150000"/>
                        </a:lnSpc>
                        <a:spcAft>
                          <a:spcPts val="0"/>
                        </a:spcAft>
                      </a:pPr>
                      <a:r>
                        <a:rPr lang="en-US" sz="1600" b="0" kern="100" dirty="0" err="1">
                          <a:solidFill>
                            <a:schemeClr val="tx1"/>
                          </a:solidFill>
                          <a:effectLst/>
                          <a:latin typeface="+mn-lt"/>
                          <a:ea typeface="+mn-ea"/>
                          <a:cs typeface="+mn-cs"/>
                        </a:rPr>
                        <a:t>cldfrc_rhminh</a:t>
                      </a:r>
                      <a:endParaRPr 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en-US" altLang="zh-CN" sz="1600" b="0" kern="100" dirty="0">
                          <a:solidFill>
                            <a:schemeClr val="tx1"/>
                          </a:solidFill>
                          <a:effectLst/>
                          <a:latin typeface="+mn-lt"/>
                          <a:ea typeface="+mn-ea"/>
                          <a:cs typeface="+mn-cs"/>
                        </a:rPr>
                        <a:t>0.6 ~ 0.9</a:t>
                      </a:r>
                      <a:endParaRPr 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en-US" sz="1600" b="0" kern="100" dirty="0">
                          <a:solidFill>
                            <a:schemeClr val="tx1"/>
                          </a:solidFill>
                          <a:effectLst/>
                          <a:latin typeface="+mn-lt"/>
                          <a:ea typeface="+mn-ea"/>
                          <a:cs typeface="+mn-cs"/>
                        </a:rPr>
                        <a:t>0.8</a:t>
                      </a:r>
                    </a:p>
                  </a:txBody>
                  <a:tcPr marL="68565" marR="68565" marT="0" marB="0"/>
                </a:tc>
                <a:extLst>
                  <a:ext uri="{0D108BD9-81ED-4DB2-BD59-A6C34878D82A}">
                    <a16:rowId xmlns:a16="http://schemas.microsoft.com/office/drawing/2014/main" val="10004"/>
                  </a:ext>
                </a:extLst>
              </a:tr>
              <a:tr h="313671">
                <a:tc>
                  <a:txBody>
                    <a:bodyPr/>
                    <a:lstStyle/>
                    <a:p>
                      <a:pPr algn="ctr">
                        <a:lnSpc>
                          <a:spcPct val="150000"/>
                        </a:lnSpc>
                        <a:spcAft>
                          <a:spcPts val="0"/>
                        </a:spcAft>
                      </a:pPr>
                      <a:r>
                        <a:rPr lang="en-US" altLang="zh-CN" sz="1600" b="0" kern="100" dirty="0" err="1">
                          <a:solidFill>
                            <a:schemeClr val="tx1"/>
                          </a:solidFill>
                          <a:effectLst/>
                          <a:latin typeface="+mn-lt"/>
                          <a:ea typeface="+mn-ea"/>
                          <a:cs typeface="+mn-cs"/>
                        </a:rPr>
                        <a:t>cldfrc_</a:t>
                      </a:r>
                      <a:r>
                        <a:rPr lang="en-US" sz="1600" b="0" kern="100" dirty="0" err="1">
                          <a:solidFill>
                            <a:schemeClr val="tx1"/>
                          </a:solidFill>
                          <a:effectLst/>
                          <a:latin typeface="+mn-lt"/>
                          <a:ea typeface="+mn-ea"/>
                          <a:cs typeface="+mn-cs"/>
                        </a:rPr>
                        <a:t>rhminl</a:t>
                      </a:r>
                      <a:endParaRPr lang="zh-CN" sz="1600" b="0" kern="100" dirty="0">
                        <a:solidFill>
                          <a:schemeClr val="tx1"/>
                        </a:solidFill>
                        <a:effectLst/>
                        <a:latin typeface="+mn-lt"/>
                        <a:ea typeface="+mn-ea"/>
                        <a:cs typeface="+mn-cs"/>
                      </a:endParaRPr>
                    </a:p>
                  </a:txBody>
                  <a:tcPr marL="68565" marR="68565"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600" b="0" kern="100" dirty="0">
                          <a:solidFill>
                            <a:schemeClr val="tx1"/>
                          </a:solidFill>
                          <a:effectLst/>
                          <a:latin typeface="+mn-lt"/>
                          <a:ea typeface="+mn-ea"/>
                          <a:cs typeface="+mn-cs"/>
                        </a:rPr>
                        <a:t>0.8 ~ 0.95</a:t>
                      </a:r>
                      <a:endParaRPr lang="zh-CN" alt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en-US" sz="1600" b="0" kern="100" dirty="0">
                          <a:solidFill>
                            <a:schemeClr val="tx1"/>
                          </a:solidFill>
                          <a:effectLst/>
                          <a:latin typeface="+mn-lt"/>
                          <a:ea typeface="+mn-ea"/>
                          <a:cs typeface="+mn-cs"/>
                        </a:rPr>
                        <a:t>0.8975</a:t>
                      </a:r>
                    </a:p>
                  </a:txBody>
                  <a:tcPr marL="68565" marR="68565" marT="0" marB="0"/>
                </a:tc>
                <a:extLst>
                  <a:ext uri="{0D108BD9-81ED-4DB2-BD59-A6C34878D82A}">
                    <a16:rowId xmlns:a16="http://schemas.microsoft.com/office/drawing/2014/main" val="10005"/>
                  </a:ext>
                </a:extLst>
              </a:tr>
              <a:tr h="313671">
                <a:tc>
                  <a:txBody>
                    <a:bodyPr/>
                    <a:lstStyle/>
                    <a:p>
                      <a:pPr algn="ctr">
                        <a:lnSpc>
                          <a:spcPct val="150000"/>
                        </a:lnSpc>
                        <a:spcAft>
                          <a:spcPts val="0"/>
                        </a:spcAft>
                      </a:pPr>
                      <a:r>
                        <a:rPr lang="en-US" altLang="zh-CN" sz="1600" b="0" kern="100" dirty="0" err="1">
                          <a:solidFill>
                            <a:schemeClr val="tx1"/>
                          </a:solidFill>
                          <a:effectLst/>
                          <a:latin typeface="+mn-lt"/>
                          <a:ea typeface="+mn-ea"/>
                          <a:cs typeface="+mn-cs"/>
                        </a:rPr>
                        <a:t>cldsed_ai</a:t>
                      </a:r>
                      <a:endParaRPr 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en-US" sz="1600" b="0" kern="100" dirty="0">
                          <a:solidFill>
                            <a:schemeClr val="tx1"/>
                          </a:solidFill>
                          <a:effectLst/>
                          <a:latin typeface="+mn-lt"/>
                          <a:ea typeface="+mn-ea"/>
                          <a:cs typeface="+mn-cs"/>
                        </a:rPr>
                        <a:t>300~ 1100</a:t>
                      </a:r>
                      <a:endParaRPr lang="zh-CN" sz="1600" b="0" kern="100" dirty="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en-US" sz="1600" b="0" kern="100" dirty="0">
                          <a:solidFill>
                            <a:schemeClr val="tx1"/>
                          </a:solidFill>
                          <a:effectLst/>
                          <a:latin typeface="+mn-lt"/>
                          <a:ea typeface="+mn-ea"/>
                          <a:cs typeface="+mn-cs"/>
                        </a:rPr>
                        <a:t>700</a:t>
                      </a:r>
                    </a:p>
                  </a:txBody>
                  <a:tcPr marL="68565" marR="68565" marT="0" marB="0"/>
                </a:tc>
                <a:extLst>
                  <a:ext uri="{0D108BD9-81ED-4DB2-BD59-A6C34878D82A}">
                    <a16:rowId xmlns:a16="http://schemas.microsoft.com/office/drawing/2014/main" val="10006"/>
                  </a:ext>
                </a:extLst>
              </a:tr>
            </a:tbl>
          </a:graphicData>
        </a:graphic>
      </p:graphicFrame>
      <p:graphicFrame>
        <p:nvGraphicFramePr>
          <p:cNvPr id="5" name="表格 4"/>
          <p:cNvGraphicFramePr>
            <a:graphicFrameLocks noGrp="1"/>
          </p:cNvGraphicFramePr>
          <p:nvPr>
            <p:extLst/>
          </p:nvPr>
        </p:nvGraphicFramePr>
        <p:xfrm>
          <a:off x="176170" y="4508785"/>
          <a:ext cx="4927170" cy="2027939"/>
        </p:xfrm>
        <a:graphic>
          <a:graphicData uri="http://schemas.openxmlformats.org/drawingml/2006/table">
            <a:tbl>
              <a:tblPr firstRow="1" firstCol="1" bandRow="1">
                <a:tableStyleId>{0E3FDE45-AF77-4B5C-9715-49D594BDF05E}</a:tableStyleId>
              </a:tblPr>
              <a:tblGrid>
                <a:gridCol w="830509">
                  <a:extLst>
                    <a:ext uri="{9D8B030D-6E8A-4147-A177-3AD203B41FA5}">
                      <a16:colId xmlns:a16="http://schemas.microsoft.com/office/drawing/2014/main" val="20000"/>
                    </a:ext>
                  </a:extLst>
                </a:gridCol>
                <a:gridCol w="2791084">
                  <a:extLst>
                    <a:ext uri="{9D8B030D-6E8A-4147-A177-3AD203B41FA5}">
                      <a16:colId xmlns:a16="http://schemas.microsoft.com/office/drawing/2014/main" val="20001"/>
                    </a:ext>
                  </a:extLst>
                </a:gridCol>
                <a:gridCol w="1305577">
                  <a:extLst>
                    <a:ext uri="{9D8B030D-6E8A-4147-A177-3AD203B41FA5}">
                      <a16:colId xmlns:a16="http://schemas.microsoft.com/office/drawing/2014/main" val="20002"/>
                    </a:ext>
                  </a:extLst>
                </a:gridCol>
              </a:tblGrid>
              <a:tr h="335665">
                <a:tc>
                  <a:txBody>
                    <a:bodyPr/>
                    <a:lstStyle/>
                    <a:p>
                      <a:pPr marL="0" algn="just" defTabSz="914400" rtl="0" eaLnBrk="1" latinLnBrk="0" hangingPunct="1">
                        <a:lnSpc>
                          <a:spcPct val="150000"/>
                        </a:lnSpc>
                        <a:spcAft>
                          <a:spcPts val="0"/>
                        </a:spcAft>
                      </a:pPr>
                      <a:r>
                        <a:rPr lang="en-US" altLang="zh-CN" sz="1600" b="0" kern="100" dirty="0">
                          <a:solidFill>
                            <a:schemeClr val="tx1"/>
                          </a:solidFill>
                          <a:effectLst/>
                          <a:latin typeface="+mn-lt"/>
                          <a:ea typeface="+mn-ea"/>
                          <a:cs typeface="+mn-cs"/>
                        </a:rPr>
                        <a:t>Variable</a:t>
                      </a:r>
                      <a:endParaRPr lang="zh-CN" sz="1600" b="0" kern="100" dirty="0">
                        <a:solidFill>
                          <a:schemeClr val="tx1"/>
                        </a:solidFill>
                        <a:effectLst/>
                        <a:latin typeface="+mn-lt"/>
                        <a:ea typeface="+mn-ea"/>
                        <a:cs typeface="+mn-cs"/>
                      </a:endParaRPr>
                    </a:p>
                  </a:txBody>
                  <a:tcPr marL="68570" marR="68570" marT="0" marB="0"/>
                </a:tc>
                <a:tc>
                  <a:txBody>
                    <a:bodyPr/>
                    <a:lstStyle/>
                    <a:p>
                      <a:pPr marL="0" algn="just" defTabSz="914400" rtl="0" eaLnBrk="1" latinLnBrk="0" hangingPunct="1">
                        <a:lnSpc>
                          <a:spcPct val="150000"/>
                        </a:lnSpc>
                        <a:spcAft>
                          <a:spcPts val="0"/>
                        </a:spcAft>
                      </a:pPr>
                      <a:r>
                        <a:rPr lang="en-US" altLang="zh-CN" sz="1600" b="0" kern="100" dirty="0">
                          <a:solidFill>
                            <a:schemeClr val="tx1"/>
                          </a:solidFill>
                          <a:effectLst/>
                          <a:latin typeface="+mn-lt"/>
                          <a:ea typeface="+mn-ea"/>
                          <a:cs typeface="+mn-cs"/>
                        </a:rPr>
                        <a:t>Full</a:t>
                      </a:r>
                      <a:r>
                        <a:rPr lang="en-US" altLang="zh-CN" sz="1600" b="0" kern="100" baseline="0" dirty="0">
                          <a:solidFill>
                            <a:schemeClr val="tx1"/>
                          </a:solidFill>
                          <a:effectLst/>
                          <a:latin typeface="+mn-lt"/>
                          <a:ea typeface="+mn-ea"/>
                          <a:cs typeface="+mn-cs"/>
                        </a:rPr>
                        <a:t> Name</a:t>
                      </a:r>
                      <a:endParaRPr lang="zh-CN" sz="1600" b="0" kern="100" dirty="0">
                        <a:solidFill>
                          <a:schemeClr val="tx1"/>
                        </a:solidFill>
                        <a:effectLst/>
                        <a:latin typeface="+mn-lt"/>
                        <a:ea typeface="+mn-ea"/>
                        <a:cs typeface="+mn-cs"/>
                      </a:endParaRPr>
                    </a:p>
                  </a:txBody>
                  <a:tcPr marL="68570" marR="68570" marT="0" marB="0"/>
                </a:tc>
                <a:tc>
                  <a:txBody>
                    <a:bodyPr/>
                    <a:lstStyle/>
                    <a:p>
                      <a:pPr marL="0" algn="just" defTabSz="914400" rtl="0" eaLnBrk="1" latinLnBrk="0" hangingPunct="1">
                        <a:lnSpc>
                          <a:spcPct val="150000"/>
                        </a:lnSpc>
                        <a:spcAft>
                          <a:spcPts val="0"/>
                        </a:spcAft>
                      </a:pPr>
                      <a:r>
                        <a:rPr lang="en-US" altLang="zh-CN" sz="1600" b="0" kern="100" dirty="0" err="1">
                          <a:solidFill>
                            <a:schemeClr val="tx1"/>
                          </a:solidFill>
                          <a:effectLst/>
                          <a:latin typeface="+mn-lt"/>
                          <a:ea typeface="+mn-ea"/>
                          <a:cs typeface="+mn-cs"/>
                        </a:rPr>
                        <a:t>Obs</a:t>
                      </a:r>
                      <a:endParaRPr lang="zh-CN" sz="1600" b="0" kern="100" dirty="0">
                        <a:solidFill>
                          <a:schemeClr val="tx1"/>
                        </a:solidFill>
                        <a:effectLst/>
                        <a:latin typeface="+mn-lt"/>
                        <a:ea typeface="+mn-ea"/>
                        <a:cs typeface="+mn-cs"/>
                      </a:endParaRPr>
                    </a:p>
                  </a:txBody>
                  <a:tcPr marL="68570" marR="68570" marT="0" marB="0"/>
                </a:tc>
                <a:extLst>
                  <a:ext uri="{0D108BD9-81ED-4DB2-BD59-A6C34878D82A}">
                    <a16:rowId xmlns:a16="http://schemas.microsoft.com/office/drawing/2014/main" val="10000"/>
                  </a:ext>
                </a:extLst>
              </a:tr>
              <a:tr h="335571">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Q850</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rPr>
                        <a:t>Specific Humidity at 850hPa </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NCEP</a:t>
                      </a:r>
                      <a:endParaRPr lang="zh-CN" altLang="zh-CN" sz="1600" b="0" kern="100" dirty="0">
                        <a:effectLst/>
                        <a:latin typeface="+mn-lt"/>
                        <a:ea typeface="+mn-ea"/>
                        <a:cs typeface="Times New Roman"/>
                      </a:endParaRPr>
                    </a:p>
                  </a:txBody>
                  <a:tcPr marL="68570" marR="68570" marT="0" marB="0"/>
                </a:tc>
                <a:extLst>
                  <a:ext uri="{0D108BD9-81ED-4DB2-BD59-A6C34878D82A}">
                    <a16:rowId xmlns:a16="http://schemas.microsoft.com/office/drawing/2014/main" val="10001"/>
                  </a:ext>
                </a:extLst>
              </a:tr>
              <a:tr h="335571">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T850</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rPr>
                        <a:t>Temperature at 850hPa</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NCEP</a:t>
                      </a:r>
                      <a:endParaRPr lang="zh-CN" altLang="zh-CN" sz="1600" b="0" kern="100" dirty="0">
                        <a:effectLst/>
                        <a:latin typeface="+mn-lt"/>
                        <a:ea typeface="+mn-ea"/>
                        <a:cs typeface="Times New Roman"/>
                      </a:endParaRPr>
                    </a:p>
                  </a:txBody>
                  <a:tcPr marL="68570" marR="68570" marT="0" marB="0"/>
                </a:tc>
                <a:extLst>
                  <a:ext uri="{0D108BD9-81ED-4DB2-BD59-A6C34878D82A}">
                    <a16:rowId xmlns:a16="http://schemas.microsoft.com/office/drawing/2014/main" val="10002"/>
                  </a:ext>
                </a:extLst>
              </a:tr>
              <a:tr h="335571">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PRECT</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rPr>
                        <a:t>Total precipitation rate</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GPCP</a:t>
                      </a:r>
                      <a:endParaRPr lang="zh-CN" altLang="zh-CN" sz="1600" b="0" kern="100" dirty="0">
                        <a:effectLst/>
                        <a:latin typeface="+mn-lt"/>
                        <a:ea typeface="+mn-ea"/>
                        <a:cs typeface="Times New Roman"/>
                      </a:endParaRPr>
                    </a:p>
                  </a:txBody>
                  <a:tcPr marL="68570" marR="68570" marT="0" marB="0"/>
                </a:tc>
                <a:extLst>
                  <a:ext uri="{0D108BD9-81ED-4DB2-BD59-A6C34878D82A}">
                    <a16:rowId xmlns:a16="http://schemas.microsoft.com/office/drawing/2014/main" val="10003"/>
                  </a:ext>
                </a:extLst>
              </a:tr>
              <a:tr h="349896">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LWCF</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err="1">
                          <a:effectLst/>
                        </a:rPr>
                        <a:t>Longwave</a:t>
                      </a:r>
                      <a:r>
                        <a:rPr lang="en-US" altLang="zh-CN" sz="1600" b="0" kern="100" dirty="0">
                          <a:effectLst/>
                        </a:rPr>
                        <a:t> cloud forcing</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ISCCP</a:t>
                      </a:r>
                      <a:endParaRPr lang="zh-CN" altLang="zh-CN" sz="1600" b="0" kern="100" dirty="0">
                        <a:effectLst/>
                        <a:latin typeface="+mn-lt"/>
                        <a:ea typeface="+mn-ea"/>
                        <a:cs typeface="Times New Roman"/>
                      </a:endParaRPr>
                    </a:p>
                  </a:txBody>
                  <a:tcPr marL="68570" marR="68570" marT="0" marB="0"/>
                </a:tc>
                <a:extLst>
                  <a:ext uri="{0D108BD9-81ED-4DB2-BD59-A6C34878D82A}">
                    <a16:rowId xmlns:a16="http://schemas.microsoft.com/office/drawing/2014/main" val="10004"/>
                  </a:ext>
                </a:extLst>
              </a:tr>
              <a:tr h="335665">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SWCF</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rPr>
                        <a:t>Shortwave cloud forcing</a:t>
                      </a:r>
                      <a:endParaRPr lang="zh-CN" altLang="zh-CN" sz="1600" b="0" kern="100" dirty="0">
                        <a:effectLst/>
                        <a:latin typeface="+mn-lt"/>
                        <a:ea typeface="+mn-ea"/>
                        <a:cs typeface="Times New Roman"/>
                      </a:endParaRPr>
                    </a:p>
                  </a:txBody>
                  <a:tcPr marL="68570" marR="68570" marT="0" marB="0"/>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altLang="zh-CN" sz="1600" b="0" kern="100" dirty="0">
                          <a:effectLst/>
                          <a:latin typeface="+mn-lt"/>
                          <a:ea typeface="+mn-ea"/>
                          <a:cs typeface="Times New Roman"/>
                        </a:rPr>
                        <a:t>ISCCP</a:t>
                      </a:r>
                      <a:endParaRPr lang="zh-CN" altLang="zh-CN" sz="1600" b="0" kern="100" dirty="0">
                        <a:effectLst/>
                        <a:latin typeface="+mn-lt"/>
                        <a:ea typeface="+mn-ea"/>
                        <a:cs typeface="Times New Roman"/>
                      </a:endParaRPr>
                    </a:p>
                  </a:txBody>
                  <a:tcPr marL="68570" marR="68570" marT="0" marB="0"/>
                </a:tc>
                <a:extLst>
                  <a:ext uri="{0D108BD9-81ED-4DB2-BD59-A6C34878D82A}">
                    <a16:rowId xmlns:a16="http://schemas.microsoft.com/office/drawing/2014/main" val="10005"/>
                  </a:ext>
                </a:extLst>
              </a:tr>
            </a:tbl>
          </a:graphicData>
        </a:graphic>
      </p:graphicFrame>
      <p:sp>
        <p:nvSpPr>
          <p:cNvPr id="6" name="文本框 5"/>
          <p:cNvSpPr txBox="1"/>
          <p:nvPr/>
        </p:nvSpPr>
        <p:spPr>
          <a:xfrm>
            <a:off x="444092" y="1337950"/>
            <a:ext cx="1115755" cy="369332"/>
          </a:xfrm>
          <a:prstGeom prst="rect">
            <a:avLst/>
          </a:prstGeom>
          <a:noFill/>
        </p:spPr>
        <p:txBody>
          <a:bodyPr wrap="none" rtlCol="0">
            <a:spAutoFit/>
          </a:bodyPr>
          <a:lstStyle/>
          <a:p>
            <a:r>
              <a:rPr kumimoji="1" lang="zh-CN" altLang="en-US" dirty="0">
                <a:latin typeface="SimHei" charset="0"/>
                <a:ea typeface="SimHei" charset="0"/>
                <a:cs typeface="SimHei" charset="0"/>
              </a:rPr>
              <a:t>调优参数</a:t>
            </a:r>
          </a:p>
        </p:txBody>
      </p:sp>
      <p:sp>
        <p:nvSpPr>
          <p:cNvPr id="7" name="文本框 6"/>
          <p:cNvSpPr txBox="1"/>
          <p:nvPr/>
        </p:nvSpPr>
        <p:spPr>
          <a:xfrm>
            <a:off x="268448" y="4192933"/>
            <a:ext cx="3004349" cy="369332"/>
          </a:xfrm>
          <a:prstGeom prst="rect">
            <a:avLst/>
          </a:prstGeom>
          <a:noFill/>
        </p:spPr>
        <p:txBody>
          <a:bodyPr wrap="none" rtlCol="0">
            <a:spAutoFit/>
          </a:bodyPr>
          <a:lstStyle/>
          <a:p>
            <a:r>
              <a:rPr kumimoji="1" lang="zh-CN" altLang="en-US" dirty="0">
                <a:latin typeface="SimHei" charset="0"/>
                <a:ea typeface="SimHei" charset="0"/>
                <a:cs typeface="SimHei" charset="0"/>
              </a:rPr>
              <a:t>目标函数中包含的调优变量</a:t>
            </a:r>
          </a:p>
        </p:txBody>
      </p:sp>
      <p:graphicFrame>
        <p:nvGraphicFramePr>
          <p:cNvPr id="8" name="对象 7"/>
          <p:cNvGraphicFramePr>
            <a:graphicFrameLocks noChangeAspect="1"/>
          </p:cNvGraphicFramePr>
          <p:nvPr>
            <p:extLst/>
          </p:nvPr>
        </p:nvGraphicFramePr>
        <p:xfrm>
          <a:off x="3365075" y="2733675"/>
          <a:ext cx="7617236" cy="2582377"/>
        </p:xfrm>
        <a:graphic>
          <a:graphicData uri="http://schemas.openxmlformats.org/presentationml/2006/ole">
            <mc:AlternateContent xmlns:mc="http://schemas.openxmlformats.org/markup-compatibility/2006">
              <mc:Choice xmlns:v="urn:schemas-microsoft-com:vml" Requires="v">
                <p:oleObj spid="_x0000_s10372" name="文档" r:id="rId3" imgW="5270793" imgH="1783144" progId="Word.Document.12">
                  <p:embed/>
                </p:oleObj>
              </mc:Choice>
              <mc:Fallback>
                <p:oleObj name="文档" r:id="rId3" imgW="5270793" imgH="1783144" progId="Word.Document.12">
                  <p:embed/>
                  <p:pic>
                    <p:nvPicPr>
                      <p:cNvPr id="8" name="对象 7"/>
                      <p:cNvPicPr/>
                      <p:nvPr/>
                    </p:nvPicPr>
                    <p:blipFill>
                      <a:blip r:embed="rId4"/>
                      <a:stretch>
                        <a:fillRect/>
                      </a:stretch>
                    </p:blipFill>
                    <p:spPr>
                      <a:xfrm>
                        <a:off x="3365075" y="2733675"/>
                        <a:ext cx="7617236" cy="2582377"/>
                      </a:xfrm>
                      <a:prstGeom prst="rect">
                        <a:avLst/>
                      </a:prstGeom>
                    </p:spPr>
                  </p:pic>
                </p:oleObj>
              </mc:Fallback>
            </mc:AlternateContent>
          </a:graphicData>
        </a:graphic>
      </p:graphicFrame>
      <p:sp>
        <p:nvSpPr>
          <p:cNvPr id="9" name="文本框 8"/>
          <p:cNvSpPr txBox="1"/>
          <p:nvPr/>
        </p:nvSpPr>
        <p:spPr>
          <a:xfrm>
            <a:off x="5609968" y="2361656"/>
            <a:ext cx="1141659" cy="369332"/>
          </a:xfrm>
          <a:prstGeom prst="rect">
            <a:avLst/>
          </a:prstGeom>
          <a:noFill/>
        </p:spPr>
        <p:txBody>
          <a:bodyPr wrap="none" rtlCol="0">
            <a:spAutoFit/>
          </a:bodyPr>
          <a:lstStyle/>
          <a:p>
            <a:r>
              <a:rPr kumimoji="1" lang="zh-CN" altLang="en-US" dirty="0">
                <a:latin typeface="SimHei" charset="0"/>
                <a:ea typeface="SimHei" charset="0"/>
                <a:cs typeface="SimHei" charset="0"/>
              </a:rPr>
              <a:t>目标函数</a:t>
            </a:r>
          </a:p>
        </p:txBody>
      </p:sp>
      <p:sp>
        <p:nvSpPr>
          <p:cNvPr id="3" name="灯片编号占位符 2"/>
          <p:cNvSpPr>
            <a:spLocks noGrp="1"/>
          </p:cNvSpPr>
          <p:nvPr>
            <p:ph type="sldNum" sz="quarter" idx="12"/>
          </p:nvPr>
        </p:nvSpPr>
        <p:spPr/>
        <p:txBody>
          <a:bodyPr/>
          <a:lstStyle/>
          <a:p>
            <a:fld id="{72D6E99D-2818-3B45-94D2-E7A75B79FC24}" type="slidenum">
              <a:rPr kumimoji="1" lang="zh-CN" altLang="en-US" smtClean="0"/>
              <a:t>20</a:t>
            </a:fld>
            <a:endParaRPr kumimoji="1" lang="zh-CN" altLang="en-US"/>
          </a:p>
        </p:txBody>
      </p:sp>
    </p:spTree>
    <p:extLst>
      <p:ext uri="{BB962C8B-B14F-4D97-AF65-F5344CB8AC3E}">
        <p14:creationId xmlns:p14="http://schemas.microsoft.com/office/powerpoint/2010/main" val="4276661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000" dirty="0">
                <a:latin typeface="SimHei" charset="0"/>
                <a:ea typeface="SimHei" charset="0"/>
                <a:cs typeface="SimHei" charset="0"/>
              </a:rPr>
              <a:t>调优结果</a:t>
            </a:r>
          </a:p>
        </p:txBody>
      </p:sp>
      <p:graphicFrame>
        <p:nvGraphicFramePr>
          <p:cNvPr id="4" name="表格 3"/>
          <p:cNvGraphicFramePr>
            <a:graphicFrameLocks noGrp="1"/>
          </p:cNvGraphicFramePr>
          <p:nvPr>
            <p:extLst>
              <p:ext uri="{D42A27DB-BD31-4B8C-83A1-F6EECF244321}">
                <p14:modId xmlns:p14="http://schemas.microsoft.com/office/powerpoint/2010/main" val="2203269078"/>
              </p:ext>
            </p:extLst>
          </p:nvPr>
        </p:nvGraphicFramePr>
        <p:xfrm>
          <a:off x="1774076" y="2255653"/>
          <a:ext cx="5976664" cy="3629028"/>
        </p:xfrm>
        <a:graphic>
          <a:graphicData uri="http://schemas.openxmlformats.org/drawingml/2006/table">
            <a:tbl>
              <a:tblPr firstRow="1" bandRow="1">
                <a:tableStyleId>{21E4AEA4-8DFA-4A89-87EB-49C32662AFE0}</a:tableStyleId>
              </a:tblPr>
              <a:tblGrid>
                <a:gridCol w="2075530">
                  <a:extLst>
                    <a:ext uri="{9D8B030D-6E8A-4147-A177-3AD203B41FA5}">
                      <a16:colId xmlns:a16="http://schemas.microsoft.com/office/drawing/2014/main" val="20000"/>
                    </a:ext>
                  </a:extLst>
                </a:gridCol>
                <a:gridCol w="1511689">
                  <a:extLst>
                    <a:ext uri="{9D8B030D-6E8A-4147-A177-3AD203B41FA5}">
                      <a16:colId xmlns:a16="http://schemas.microsoft.com/office/drawing/2014/main" val="20001"/>
                    </a:ext>
                  </a:extLst>
                </a:gridCol>
                <a:gridCol w="2389445">
                  <a:extLst>
                    <a:ext uri="{9D8B030D-6E8A-4147-A177-3AD203B41FA5}">
                      <a16:colId xmlns:a16="http://schemas.microsoft.com/office/drawing/2014/main" val="20002"/>
                    </a:ext>
                  </a:extLst>
                </a:gridCol>
              </a:tblGrid>
              <a:tr h="535678">
                <a:tc>
                  <a:txBody>
                    <a:bodyPr/>
                    <a:lstStyle/>
                    <a:p>
                      <a:pPr algn="ctr"/>
                      <a:endParaRPr lang="zh-CN" altLang="en-US" sz="3600" dirty="0">
                        <a:latin typeface="Times New Roman" panose="02020603050405020304" pitchFamily="18" charset="0"/>
                        <a:ea typeface="SimHei" charset="0"/>
                        <a:cs typeface="Times New Roman" panose="02020603050405020304" pitchFamily="18" charset="0"/>
                      </a:endParaRPr>
                    </a:p>
                  </a:txBody>
                  <a:tcPr/>
                </a:tc>
                <a:tc>
                  <a:txBody>
                    <a:bodyPr/>
                    <a:lstStyle/>
                    <a:p>
                      <a:pPr algn="ctr"/>
                      <a:r>
                        <a:rPr lang="en-US" altLang="zh-CN" sz="3600" dirty="0">
                          <a:latin typeface="Times New Roman" panose="02020603050405020304" pitchFamily="18" charset="0"/>
                          <a:ea typeface="SimHei" charset="0"/>
                          <a:cs typeface="Times New Roman" panose="02020603050405020304" pitchFamily="18" charset="0"/>
                        </a:rPr>
                        <a:t>CAPT</a:t>
                      </a:r>
                      <a:endParaRPr lang="zh-CN" altLang="en-US" sz="3600" dirty="0">
                        <a:latin typeface="Times New Roman" panose="02020603050405020304" pitchFamily="18" charset="0"/>
                        <a:ea typeface="SimHei" charset="0"/>
                        <a:cs typeface="Times New Roman" panose="02020603050405020304" pitchFamily="18" charset="0"/>
                      </a:endParaRPr>
                    </a:p>
                  </a:txBody>
                  <a:tcPr/>
                </a:tc>
                <a:tc>
                  <a:txBody>
                    <a:bodyPr/>
                    <a:lstStyle/>
                    <a:p>
                      <a:pPr algn="ctr"/>
                      <a:r>
                        <a:rPr lang="en-US" altLang="zh-CN" sz="3600" dirty="0">
                          <a:latin typeface="Times New Roman" panose="02020603050405020304" pitchFamily="18" charset="0"/>
                          <a:ea typeface="SimHei" charset="0"/>
                          <a:cs typeface="Times New Roman" panose="02020603050405020304" pitchFamily="18" charset="0"/>
                        </a:rPr>
                        <a:t>AMIP</a:t>
                      </a:r>
                      <a:endParaRPr lang="zh-CN" altLang="en-US" sz="3600" dirty="0">
                        <a:latin typeface="Times New Roman" panose="02020603050405020304" pitchFamily="18" charset="0"/>
                        <a:ea typeface="SimHei" charset="0"/>
                        <a:cs typeface="Times New Roman" panose="02020603050405020304" pitchFamily="18" charset="0"/>
                      </a:endParaRPr>
                    </a:p>
                  </a:txBody>
                  <a:tcPr/>
                </a:tc>
                <a:extLst>
                  <a:ext uri="{0D108BD9-81ED-4DB2-BD59-A6C34878D82A}">
                    <a16:rowId xmlns:a16="http://schemas.microsoft.com/office/drawing/2014/main" val="10000"/>
                  </a:ext>
                </a:extLst>
              </a:tr>
              <a:tr h="428542">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kern="100" dirty="0">
                          <a:effectLst/>
                          <a:latin typeface="Times New Roman" panose="02020603050405020304" pitchFamily="18" charset="0"/>
                          <a:ea typeface="SimHei" charset="0"/>
                          <a:cs typeface="Times New Roman" panose="02020603050405020304" pitchFamily="18" charset="0"/>
                        </a:rPr>
                        <a:t>LWCF</a:t>
                      </a:r>
                      <a:endParaRPr lang="zh-CN" altLang="zh-CN" sz="2400" b="0" kern="100" dirty="0">
                        <a:effectLst/>
                        <a:latin typeface="Times New Roman" panose="02020603050405020304" pitchFamily="18" charset="0"/>
                        <a:ea typeface="SimHei" charset="0"/>
                        <a:cs typeface="Times New Roman" panose="02020603050405020304" pitchFamily="18" charset="0"/>
                      </a:endParaRPr>
                    </a:p>
                  </a:txBody>
                  <a:tcPr marL="68570" marR="68570" marT="0" marB="0"/>
                </a:tc>
                <a:tc>
                  <a:txBody>
                    <a:bodyPr/>
                    <a:lstStyle/>
                    <a:p>
                      <a:pPr algn="ctr">
                        <a:lnSpc>
                          <a:spcPct val="150000"/>
                        </a:lnSpc>
                        <a:spcAft>
                          <a:spcPts val="0"/>
                        </a:spcAft>
                      </a:pPr>
                      <a:r>
                        <a:rPr lang="it-IT" altLang="zh-CN" sz="2400" kern="100" dirty="0">
                          <a:effectLst/>
                          <a:latin typeface="Times New Roman" panose="02020603050405020304" pitchFamily="18" charset="0"/>
                          <a:ea typeface="SimHei" charset="0"/>
                          <a:cs typeface="Times New Roman" panose="02020603050405020304" pitchFamily="18" charset="0"/>
                        </a:rPr>
                        <a:t>0.55</a:t>
                      </a:r>
                      <a:r>
                        <a:rPr lang="en-US" altLang="zh-CN" sz="2400" kern="100" dirty="0">
                          <a:effectLst/>
                          <a:latin typeface="Times New Roman" panose="02020603050405020304" pitchFamily="18" charset="0"/>
                          <a:ea typeface="SimHei" charset="0"/>
                          <a:cs typeface="Times New Roman" panose="02020603050405020304" pitchFamily="18" charset="0"/>
                        </a:rPr>
                        <a:t>6</a:t>
                      </a:r>
                      <a:endParaRPr lang="zh-CN" sz="2400" b="0" kern="100" dirty="0">
                        <a:effectLst/>
                        <a:latin typeface="Times New Roman" panose="02020603050405020304" pitchFamily="18" charset="0"/>
                        <a:ea typeface="宋体"/>
                        <a:cs typeface="Times New Roman" panose="02020603050405020304" pitchFamily="18" charset="0"/>
                      </a:endParaRPr>
                    </a:p>
                  </a:txBody>
                  <a:tcPr marL="68565" marR="68565" marT="0" marB="0"/>
                </a:tc>
                <a:tc>
                  <a:txBody>
                    <a:bodyPr/>
                    <a:lstStyle/>
                    <a:p>
                      <a:pPr algn="ctr">
                        <a:lnSpc>
                          <a:spcPct val="150000"/>
                        </a:lnSpc>
                        <a:spcAft>
                          <a:spcPts val="0"/>
                        </a:spcAft>
                      </a:pPr>
                      <a:r>
                        <a:rPr lang="nb-NO" altLang="zh-CN" sz="2400" kern="100" dirty="0">
                          <a:solidFill>
                            <a:srgbClr val="FF0000"/>
                          </a:solidFill>
                          <a:effectLst/>
                          <a:latin typeface="Times New Roman" panose="02020603050405020304" pitchFamily="18" charset="0"/>
                          <a:ea typeface="SimHei" charset="0"/>
                          <a:cs typeface="Times New Roman" panose="02020603050405020304" pitchFamily="18" charset="0"/>
                        </a:rPr>
                        <a:t>0.496</a:t>
                      </a:r>
                      <a:endParaRPr lang="zh-CN" sz="2400" b="0"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65" marR="68565" marT="0" marB="0"/>
                </a:tc>
                <a:extLst>
                  <a:ext uri="{0D108BD9-81ED-4DB2-BD59-A6C34878D82A}">
                    <a16:rowId xmlns:a16="http://schemas.microsoft.com/office/drawing/2014/main" val="10001"/>
                  </a:ext>
                </a:extLst>
              </a:tr>
              <a:tr h="428542">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kern="100" dirty="0">
                          <a:effectLst/>
                          <a:latin typeface="Times New Roman" panose="02020603050405020304" pitchFamily="18" charset="0"/>
                          <a:ea typeface="SimHei" charset="0"/>
                          <a:cs typeface="Times New Roman" panose="02020603050405020304" pitchFamily="18" charset="0"/>
                        </a:rPr>
                        <a:t>SWCF</a:t>
                      </a:r>
                      <a:endParaRPr lang="zh-CN" altLang="zh-CN" sz="2400" b="0" kern="100" dirty="0">
                        <a:effectLst/>
                        <a:latin typeface="Times New Roman" panose="02020603050405020304" pitchFamily="18" charset="0"/>
                        <a:ea typeface="SimHei" charset="0"/>
                        <a:cs typeface="Times New Roman" panose="02020603050405020304" pitchFamily="18" charset="0"/>
                      </a:endParaRPr>
                    </a:p>
                  </a:txBody>
                  <a:tcPr marL="68570" marR="68570" marT="0" marB="0"/>
                </a:tc>
                <a:tc>
                  <a:txBody>
                    <a:bodyPr/>
                    <a:lstStyle/>
                    <a:p>
                      <a:pPr algn="ctr">
                        <a:lnSpc>
                          <a:spcPct val="150000"/>
                        </a:lnSpc>
                        <a:spcAft>
                          <a:spcPts val="0"/>
                        </a:spcAft>
                      </a:pPr>
                      <a:r>
                        <a:rPr lang="hr-HR" altLang="zh-CN" sz="2400" kern="100" dirty="0">
                          <a:effectLst/>
                          <a:latin typeface="Times New Roman" panose="02020603050405020304" pitchFamily="18" charset="0"/>
                          <a:ea typeface="SimHei" charset="0"/>
                          <a:cs typeface="Times New Roman" panose="02020603050405020304" pitchFamily="18" charset="0"/>
                        </a:rPr>
                        <a:t>1.069</a:t>
                      </a:r>
                      <a:endParaRPr lang="zh-CN" sz="2400" b="0" kern="100" dirty="0">
                        <a:effectLst/>
                        <a:latin typeface="Times New Roman" panose="02020603050405020304" pitchFamily="18" charset="0"/>
                        <a:ea typeface="宋体"/>
                        <a:cs typeface="Times New Roman" panose="02020603050405020304" pitchFamily="18" charset="0"/>
                      </a:endParaRPr>
                    </a:p>
                  </a:txBody>
                  <a:tcPr marL="68565" marR="68565" marT="0" marB="0"/>
                </a:tc>
                <a:tc>
                  <a:txBody>
                    <a:bodyPr/>
                    <a:lstStyle/>
                    <a:p>
                      <a:pPr algn="ctr">
                        <a:lnSpc>
                          <a:spcPct val="150000"/>
                        </a:lnSpc>
                        <a:spcAft>
                          <a:spcPts val="0"/>
                        </a:spcAft>
                      </a:pPr>
                      <a:r>
                        <a:rPr lang="is-IS" altLang="zh-CN" sz="2400" kern="100" dirty="0">
                          <a:effectLst/>
                          <a:latin typeface="Times New Roman" panose="02020603050405020304" pitchFamily="18" charset="0"/>
                          <a:ea typeface="SimHei" charset="0"/>
                          <a:cs typeface="Times New Roman" panose="02020603050405020304" pitchFamily="18" charset="0"/>
                        </a:rPr>
                        <a:t>1.004</a:t>
                      </a:r>
                      <a:endParaRPr lang="zh-CN" sz="2400" b="0" kern="100" dirty="0">
                        <a:effectLst/>
                        <a:latin typeface="Times New Roman" panose="02020603050405020304" pitchFamily="18" charset="0"/>
                        <a:ea typeface="宋体"/>
                        <a:cs typeface="Times New Roman" panose="02020603050405020304" pitchFamily="18" charset="0"/>
                      </a:endParaRPr>
                    </a:p>
                  </a:txBody>
                  <a:tcPr marL="68565" marR="68565" marT="0" marB="0"/>
                </a:tc>
                <a:extLst>
                  <a:ext uri="{0D108BD9-81ED-4DB2-BD59-A6C34878D82A}">
                    <a16:rowId xmlns:a16="http://schemas.microsoft.com/office/drawing/2014/main" val="10002"/>
                  </a:ext>
                </a:extLst>
              </a:tr>
              <a:tr h="428542">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kern="100" dirty="0">
                          <a:effectLst/>
                          <a:latin typeface="Times New Roman" panose="02020603050405020304" pitchFamily="18" charset="0"/>
                          <a:ea typeface="SimHei" charset="0"/>
                          <a:cs typeface="Times New Roman" panose="02020603050405020304" pitchFamily="18" charset="0"/>
                        </a:rPr>
                        <a:t>PRECT</a:t>
                      </a:r>
                      <a:endParaRPr lang="zh-CN" altLang="zh-CN" sz="2400" b="0" kern="100" dirty="0">
                        <a:effectLst/>
                        <a:latin typeface="Times New Roman" panose="02020603050405020304" pitchFamily="18" charset="0"/>
                        <a:ea typeface="SimHei" charset="0"/>
                        <a:cs typeface="Times New Roman" panose="02020603050405020304" pitchFamily="18" charset="0"/>
                      </a:endParaRPr>
                    </a:p>
                  </a:txBody>
                  <a:tcPr marL="68570" marR="68570" marT="0" marB="0"/>
                </a:tc>
                <a:tc>
                  <a:txBody>
                    <a:bodyPr/>
                    <a:lstStyle/>
                    <a:p>
                      <a:pPr algn="ctr">
                        <a:lnSpc>
                          <a:spcPct val="150000"/>
                        </a:lnSpc>
                        <a:spcAft>
                          <a:spcPts val="0"/>
                        </a:spcAft>
                      </a:pPr>
                      <a:r>
                        <a:rPr lang="is-IS" altLang="zh-CN" sz="2400" kern="100" dirty="0">
                          <a:effectLst/>
                          <a:latin typeface="Times New Roman" panose="02020603050405020304" pitchFamily="18" charset="0"/>
                          <a:ea typeface="SimHei" charset="0"/>
                          <a:cs typeface="Times New Roman" panose="02020603050405020304" pitchFamily="18" charset="0"/>
                        </a:rPr>
                        <a:t>0.92</a:t>
                      </a:r>
                      <a:r>
                        <a:rPr lang="en-US" altLang="zh-CN" sz="2400" kern="100" dirty="0">
                          <a:effectLst/>
                          <a:latin typeface="Times New Roman" panose="02020603050405020304" pitchFamily="18" charset="0"/>
                          <a:ea typeface="SimHei" charset="0"/>
                          <a:cs typeface="Times New Roman" panose="02020603050405020304" pitchFamily="18" charset="0"/>
                        </a:rPr>
                        <a:t>1</a:t>
                      </a:r>
                      <a:endParaRPr lang="zh-CN" sz="2400" b="0" kern="100" dirty="0">
                        <a:effectLst/>
                        <a:latin typeface="Times New Roman" panose="02020603050405020304" pitchFamily="18" charset="0"/>
                        <a:ea typeface="宋体"/>
                        <a:cs typeface="Times New Roman" panose="02020603050405020304" pitchFamily="18" charset="0"/>
                      </a:endParaRPr>
                    </a:p>
                  </a:txBody>
                  <a:tcPr marL="68565" marR="68565" marT="0" marB="0"/>
                </a:tc>
                <a:tc>
                  <a:txBody>
                    <a:bodyPr/>
                    <a:lstStyle/>
                    <a:p>
                      <a:pPr algn="ctr">
                        <a:lnSpc>
                          <a:spcPct val="150000"/>
                        </a:lnSpc>
                        <a:spcAft>
                          <a:spcPts val="0"/>
                        </a:spcAft>
                      </a:pPr>
                      <a:r>
                        <a:rPr lang="fi-FI" altLang="zh-CN" sz="2400" kern="100" dirty="0">
                          <a:solidFill>
                            <a:srgbClr val="FF0000"/>
                          </a:solidFill>
                          <a:effectLst/>
                          <a:latin typeface="Times New Roman" panose="02020603050405020304" pitchFamily="18" charset="0"/>
                          <a:ea typeface="SimHei" charset="0"/>
                          <a:cs typeface="Times New Roman" panose="02020603050405020304" pitchFamily="18" charset="0"/>
                        </a:rPr>
                        <a:t>0.841</a:t>
                      </a:r>
                      <a:endParaRPr lang="zh-CN" sz="2400" b="0"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65" marR="68565" marT="0" marB="0"/>
                </a:tc>
                <a:extLst>
                  <a:ext uri="{0D108BD9-81ED-4DB2-BD59-A6C34878D82A}">
                    <a16:rowId xmlns:a16="http://schemas.microsoft.com/office/drawing/2014/main" val="10003"/>
                  </a:ext>
                </a:extLst>
              </a:tr>
              <a:tr h="428542">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kern="100" dirty="0">
                          <a:effectLst/>
                          <a:latin typeface="Times New Roman" panose="02020603050405020304" pitchFamily="18" charset="0"/>
                          <a:ea typeface="SimHei" charset="0"/>
                          <a:cs typeface="Times New Roman" panose="02020603050405020304" pitchFamily="18" charset="0"/>
                        </a:rPr>
                        <a:t>Q850</a:t>
                      </a:r>
                      <a:endParaRPr lang="zh-CN" altLang="zh-CN" sz="2400" b="0" kern="100" dirty="0">
                        <a:effectLst/>
                        <a:latin typeface="Times New Roman" panose="02020603050405020304" pitchFamily="18" charset="0"/>
                        <a:ea typeface="SimHei" charset="0"/>
                        <a:cs typeface="Times New Roman" panose="02020603050405020304" pitchFamily="18" charset="0"/>
                      </a:endParaRPr>
                    </a:p>
                  </a:txBody>
                  <a:tcPr marL="68570" marR="68570" marT="0" marB="0"/>
                </a:tc>
                <a:tc>
                  <a:txBody>
                    <a:bodyPr/>
                    <a:lstStyle/>
                    <a:p>
                      <a:pPr algn="ctr">
                        <a:lnSpc>
                          <a:spcPct val="150000"/>
                        </a:lnSpc>
                        <a:spcAft>
                          <a:spcPts val="0"/>
                        </a:spcAft>
                      </a:pPr>
                      <a:r>
                        <a:rPr lang="zh-CN" altLang="en-US" sz="2400" kern="100" dirty="0">
                          <a:effectLst/>
                          <a:latin typeface="Times New Roman" panose="02020603050405020304" pitchFamily="18" charset="0"/>
                          <a:ea typeface="SimHei" charset="0"/>
                          <a:cs typeface="Times New Roman" panose="02020603050405020304" pitchFamily="18" charset="0"/>
                        </a:rPr>
                        <a:t> </a:t>
                      </a:r>
                      <a:r>
                        <a:rPr lang="is-IS" sz="2400" kern="100" dirty="0">
                          <a:effectLst/>
                          <a:latin typeface="Times New Roman" panose="02020603050405020304" pitchFamily="18" charset="0"/>
                          <a:cs typeface="Times New Roman" panose="02020603050405020304" pitchFamily="18" charset="0"/>
                        </a:rPr>
                        <a:t>1.013</a:t>
                      </a:r>
                      <a:endParaRPr lang="en-US" sz="24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hr-HR" sz="2400" kern="100" dirty="0">
                          <a:effectLst/>
                          <a:latin typeface="Times New Roman" panose="02020603050405020304" pitchFamily="18" charset="0"/>
                          <a:cs typeface="Times New Roman" panose="02020603050405020304" pitchFamily="18" charset="0"/>
                        </a:rPr>
                        <a:t>1.18</a:t>
                      </a:r>
                      <a:r>
                        <a:rPr lang="en-US" altLang="zh-CN" sz="2400" kern="100" dirty="0">
                          <a:effectLst/>
                          <a:latin typeface="Times New Roman" panose="02020603050405020304" pitchFamily="18" charset="0"/>
                          <a:ea typeface="SimHei" charset="0"/>
                          <a:cs typeface="Times New Roman" panose="02020603050405020304" pitchFamily="18" charset="0"/>
                        </a:rPr>
                        <a:t>9</a:t>
                      </a:r>
                      <a:endParaRPr lang="en-US" sz="24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04"/>
                  </a:ext>
                </a:extLst>
              </a:tr>
              <a:tr h="428542">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kern="100" dirty="0">
                          <a:effectLst/>
                          <a:latin typeface="Times New Roman" panose="02020603050405020304" pitchFamily="18" charset="0"/>
                          <a:ea typeface="SimHei" charset="0"/>
                          <a:cs typeface="Times New Roman" panose="02020603050405020304" pitchFamily="18" charset="0"/>
                        </a:rPr>
                        <a:t>T850</a:t>
                      </a:r>
                      <a:endParaRPr lang="zh-CN" altLang="zh-CN" sz="2400" b="0" kern="100" dirty="0">
                        <a:effectLst/>
                        <a:latin typeface="Times New Roman" panose="02020603050405020304" pitchFamily="18" charset="0"/>
                        <a:ea typeface="SimHei" charset="0"/>
                        <a:cs typeface="Times New Roman" panose="02020603050405020304" pitchFamily="18" charset="0"/>
                      </a:endParaRPr>
                    </a:p>
                  </a:txBody>
                  <a:tcPr marL="68570" marR="68570" marT="0" marB="0"/>
                </a:tc>
                <a:tc>
                  <a:txBody>
                    <a:bodyPr/>
                    <a:lstStyle/>
                    <a:p>
                      <a:pPr algn="ctr">
                        <a:lnSpc>
                          <a:spcPct val="150000"/>
                        </a:lnSpc>
                        <a:spcAft>
                          <a:spcPts val="0"/>
                        </a:spcAft>
                      </a:pPr>
                      <a:r>
                        <a:rPr lang="zh-CN" altLang="en-US" sz="2400" kern="100" dirty="0">
                          <a:effectLst/>
                          <a:latin typeface="Times New Roman" panose="02020603050405020304" pitchFamily="18" charset="0"/>
                          <a:ea typeface="SimHei" charset="0"/>
                          <a:cs typeface="Times New Roman" panose="02020603050405020304" pitchFamily="18" charset="0"/>
                        </a:rPr>
                        <a:t> </a:t>
                      </a:r>
                      <a:r>
                        <a:rPr lang="is-IS" sz="2400" kern="100" dirty="0">
                          <a:effectLst/>
                          <a:latin typeface="Times New Roman" panose="02020603050405020304" pitchFamily="18" charset="0"/>
                          <a:cs typeface="Times New Roman" panose="02020603050405020304" pitchFamily="18" charset="0"/>
                        </a:rPr>
                        <a:t>0.956</a:t>
                      </a:r>
                      <a:endParaRPr lang="en-US" sz="24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hr-HR" sz="2400" kern="100" dirty="0">
                          <a:solidFill>
                            <a:srgbClr val="FF0000"/>
                          </a:solidFill>
                          <a:effectLst/>
                          <a:latin typeface="Times New Roman" panose="02020603050405020304" pitchFamily="18" charset="0"/>
                          <a:cs typeface="Times New Roman" panose="02020603050405020304" pitchFamily="18" charset="0"/>
                        </a:rPr>
                        <a:t>0.94</a:t>
                      </a:r>
                      <a:r>
                        <a:rPr lang="en-US" altLang="zh-CN" sz="2400" kern="100" dirty="0">
                          <a:solidFill>
                            <a:srgbClr val="FF0000"/>
                          </a:solidFill>
                          <a:effectLst/>
                          <a:latin typeface="Times New Roman" panose="02020603050405020304" pitchFamily="18" charset="0"/>
                          <a:ea typeface="SimHei" charset="0"/>
                          <a:cs typeface="Times New Roman" panose="02020603050405020304" pitchFamily="18" charset="0"/>
                        </a:rPr>
                        <a:t>7</a:t>
                      </a:r>
                      <a:endParaRPr lang="en-US" sz="2400" b="0"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05"/>
                  </a:ext>
                </a:extLst>
              </a:tr>
              <a:tr h="498095">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kern="100" dirty="0">
                          <a:effectLst/>
                          <a:latin typeface="Times New Roman" panose="02020603050405020304" pitchFamily="18" charset="0"/>
                          <a:ea typeface="SimHei" charset="0"/>
                          <a:cs typeface="Times New Roman" panose="02020603050405020304" pitchFamily="18" charset="0"/>
                        </a:rPr>
                        <a:t>Total</a:t>
                      </a:r>
                      <a:r>
                        <a:rPr lang="en-US" altLang="zh-CN" sz="2400" kern="100" baseline="0" dirty="0">
                          <a:effectLst/>
                          <a:latin typeface="Times New Roman" panose="02020603050405020304" pitchFamily="18" charset="0"/>
                          <a:ea typeface="SimHei" charset="0"/>
                          <a:cs typeface="Times New Roman" panose="02020603050405020304" pitchFamily="18" charset="0"/>
                        </a:rPr>
                        <a:t> Metrics</a:t>
                      </a:r>
                      <a:endParaRPr lang="zh-CN" altLang="zh-CN" sz="2400" b="0" kern="100" dirty="0">
                        <a:solidFill>
                          <a:srgbClr val="FF0000"/>
                        </a:solidFill>
                        <a:effectLst/>
                        <a:latin typeface="Times New Roman" panose="02020603050405020304" pitchFamily="18" charset="0"/>
                        <a:ea typeface="SimHei" charset="0"/>
                        <a:cs typeface="Times New Roman" panose="02020603050405020304" pitchFamily="18" charset="0"/>
                      </a:endParaRPr>
                    </a:p>
                  </a:txBody>
                  <a:tcPr/>
                </a:tc>
                <a:tc>
                  <a:txBody>
                    <a:bodyPr/>
                    <a:lstStyle/>
                    <a:p>
                      <a:pPr algn="ctr">
                        <a:lnSpc>
                          <a:spcPct val="150000"/>
                        </a:lnSpc>
                        <a:spcAft>
                          <a:spcPts val="0"/>
                        </a:spcAft>
                      </a:pPr>
                      <a:r>
                        <a:rPr lang="zh-CN" altLang="en-US" sz="2400" kern="100" dirty="0">
                          <a:effectLst/>
                          <a:latin typeface="Times New Roman" panose="02020603050405020304" pitchFamily="18" charset="0"/>
                          <a:ea typeface="SimHei" charset="0"/>
                          <a:cs typeface="Times New Roman" panose="02020603050405020304" pitchFamily="18" charset="0"/>
                        </a:rPr>
                        <a:t> </a:t>
                      </a:r>
                      <a:r>
                        <a:rPr lang="nb-NO" sz="2400" kern="100" dirty="0">
                          <a:effectLst/>
                          <a:latin typeface="Times New Roman" panose="02020603050405020304" pitchFamily="18" charset="0"/>
                          <a:cs typeface="Times New Roman" panose="02020603050405020304" pitchFamily="18" charset="0"/>
                        </a:rPr>
                        <a:t>0.903</a:t>
                      </a:r>
                      <a:endParaRPr lang="en-US" sz="2400" b="0"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tr-TR" sz="2400" kern="100" dirty="0">
                          <a:solidFill>
                            <a:srgbClr val="FF0000"/>
                          </a:solidFill>
                          <a:effectLst/>
                          <a:latin typeface="Times New Roman" panose="02020603050405020304" pitchFamily="18" charset="0"/>
                          <a:cs typeface="Times New Roman" panose="02020603050405020304" pitchFamily="18" charset="0"/>
                        </a:rPr>
                        <a:t>0.895</a:t>
                      </a:r>
                      <a:endParaRPr lang="en-US" sz="2400" b="0"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06"/>
                  </a:ext>
                </a:extLst>
              </a:tr>
            </a:tbl>
          </a:graphicData>
        </a:graphic>
      </p:graphicFrame>
      <p:sp>
        <p:nvSpPr>
          <p:cNvPr id="6" name="矩形 5"/>
          <p:cNvSpPr/>
          <p:nvPr/>
        </p:nvSpPr>
        <p:spPr>
          <a:xfrm>
            <a:off x="2411760" y="1340768"/>
            <a:ext cx="4341253" cy="830997"/>
          </a:xfrm>
          <a:prstGeom prst="rect">
            <a:avLst/>
          </a:prstGeom>
        </p:spPr>
        <p:txBody>
          <a:bodyPr wrap="none">
            <a:spAutoFit/>
          </a:bodyPr>
          <a:lstStyle/>
          <a:p>
            <a:pPr algn="ctr"/>
            <a:r>
              <a:rPr lang="zh-CN" altLang="en-US" sz="2400" dirty="0">
                <a:ea typeface="SimHei" charset="0"/>
              </a:rPr>
              <a:t>目标函数中的变量</a:t>
            </a:r>
            <a:br>
              <a:rPr lang="en-US" altLang="zh-CN" sz="2400" dirty="0">
                <a:ea typeface="SimHei" charset="0"/>
              </a:rPr>
            </a:br>
            <a:r>
              <a:rPr lang="zh-CN" altLang="en-US" sz="2400" dirty="0">
                <a:ea typeface="SimHei" charset="0"/>
              </a:rPr>
              <a:t>（默认参数值为</a:t>
            </a:r>
            <a:r>
              <a:rPr lang="en-US" altLang="zh-CN" sz="2400" dirty="0">
                <a:ea typeface="SimHei" charset="0"/>
              </a:rPr>
              <a:t>1</a:t>
            </a:r>
            <a:r>
              <a:rPr lang="zh-CN" altLang="en-US" sz="2400" dirty="0">
                <a:ea typeface="SimHei" charset="0"/>
              </a:rPr>
              <a:t>，越小越好）</a:t>
            </a:r>
            <a:endParaRPr lang="en-US" altLang="zh-CN" sz="2400" dirty="0">
              <a:ea typeface="SimHei" charset="0"/>
            </a:endParaRPr>
          </a:p>
        </p:txBody>
      </p:sp>
      <p:sp>
        <p:nvSpPr>
          <p:cNvPr id="3" name="灯片编号占位符 2"/>
          <p:cNvSpPr>
            <a:spLocks noGrp="1"/>
          </p:cNvSpPr>
          <p:nvPr>
            <p:ph type="sldNum" sz="quarter" idx="12"/>
          </p:nvPr>
        </p:nvSpPr>
        <p:spPr/>
        <p:txBody>
          <a:bodyPr/>
          <a:lstStyle/>
          <a:p>
            <a:fld id="{72D6E99D-2818-3B45-94D2-E7A75B79FC24}" type="slidenum">
              <a:rPr kumimoji="1" lang="zh-CN" altLang="en-US" smtClean="0"/>
              <a:t>21</a:t>
            </a:fld>
            <a:endParaRPr kumimoji="1" lang="zh-CN" altLang="en-US"/>
          </a:p>
        </p:txBody>
      </p:sp>
    </p:spTree>
    <p:extLst>
      <p:ext uri="{BB962C8B-B14F-4D97-AF65-F5344CB8AC3E}">
        <p14:creationId xmlns:p14="http://schemas.microsoft.com/office/powerpoint/2010/main" val="423372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827842457"/>
              </p:ext>
            </p:extLst>
          </p:nvPr>
        </p:nvGraphicFramePr>
        <p:xfrm>
          <a:off x="1187624" y="1146200"/>
          <a:ext cx="6768752" cy="4875085"/>
        </p:xfrm>
        <a:graphic>
          <a:graphicData uri="http://schemas.openxmlformats.org/drawingml/2006/table">
            <a:tbl>
              <a:tblPr firstRow="1" bandRow="1">
                <a:tableStyleId>{21E4AEA4-8DFA-4A89-87EB-49C32662AFE0}</a:tableStyleId>
              </a:tblPr>
              <a:tblGrid>
                <a:gridCol w="3738999">
                  <a:extLst>
                    <a:ext uri="{9D8B030D-6E8A-4147-A177-3AD203B41FA5}">
                      <a16:colId xmlns:a16="http://schemas.microsoft.com/office/drawing/2014/main" val="20000"/>
                    </a:ext>
                  </a:extLst>
                </a:gridCol>
                <a:gridCol w="1219295">
                  <a:extLst>
                    <a:ext uri="{9D8B030D-6E8A-4147-A177-3AD203B41FA5}">
                      <a16:colId xmlns:a16="http://schemas.microsoft.com/office/drawing/2014/main" val="20001"/>
                    </a:ext>
                  </a:extLst>
                </a:gridCol>
                <a:gridCol w="1810458">
                  <a:extLst>
                    <a:ext uri="{9D8B030D-6E8A-4147-A177-3AD203B41FA5}">
                      <a16:colId xmlns:a16="http://schemas.microsoft.com/office/drawing/2014/main" val="20002"/>
                    </a:ext>
                  </a:extLst>
                </a:gridCol>
              </a:tblGrid>
              <a:tr h="538473">
                <a:tc>
                  <a:txBody>
                    <a:bodyPr/>
                    <a:lstStyle/>
                    <a:p>
                      <a:pPr algn="ctr"/>
                      <a:r>
                        <a:rPr lang="en-US" altLang="zh-CN" sz="2400" dirty="0">
                          <a:latin typeface="Times New Roman" panose="02020603050405020304" pitchFamily="18" charset="0"/>
                          <a:ea typeface="SimHei" charset="0"/>
                          <a:cs typeface="Times New Roman" panose="02020603050405020304" pitchFamily="18" charset="0"/>
                        </a:rPr>
                        <a:t>Bias||%||</a:t>
                      </a:r>
                      <a:endParaRPr lang="zh-CN" altLang="en-US" sz="2400" dirty="0">
                        <a:latin typeface="Times New Roman" panose="02020603050405020304" pitchFamily="18" charset="0"/>
                        <a:ea typeface="SimHei"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ea typeface="SimHei" charset="0"/>
                          <a:cs typeface="Times New Roman" panose="02020603050405020304" pitchFamily="18" charset="0"/>
                        </a:rPr>
                        <a:t>CNTL</a:t>
                      </a:r>
                      <a:endParaRPr lang="zh-CN" altLang="en-US" sz="2400" dirty="0">
                        <a:latin typeface="Times New Roman" panose="02020603050405020304" pitchFamily="18" charset="0"/>
                        <a:ea typeface="SimHei"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ea typeface="SimHei" charset="0"/>
                          <a:cs typeface="Times New Roman" panose="02020603050405020304" pitchFamily="18" charset="0"/>
                        </a:rPr>
                        <a:t>EXP</a:t>
                      </a:r>
                      <a:endParaRPr lang="zh-CN" altLang="en-US" sz="2400" dirty="0">
                        <a:latin typeface="Times New Roman" panose="02020603050405020304" pitchFamily="18" charset="0"/>
                        <a:ea typeface="SimHei" charset="0"/>
                        <a:cs typeface="Times New Roman" panose="02020603050405020304" pitchFamily="18" charset="0"/>
                      </a:endParaRPr>
                    </a:p>
                  </a:txBody>
                  <a:tcPr/>
                </a:tc>
                <a:extLst>
                  <a:ext uri="{0D108BD9-81ED-4DB2-BD59-A6C34878D82A}">
                    <a16:rowId xmlns:a16="http://schemas.microsoft.com/office/drawing/2014/main" val="10000"/>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Sea Level Pressure (ERAI)</a:t>
                      </a:r>
                      <a:endParaRPr lang="zh-CN" sz="1800" b="0" kern="100" dirty="0">
                        <a:effectLst/>
                        <a:latin typeface="Times New Roman" panose="02020603050405020304" pitchFamily="18" charset="0"/>
                        <a:ea typeface="宋体"/>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0.007</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solidFill>
                            <a:srgbClr val="FF0000"/>
                          </a:solidFill>
                          <a:latin typeface="Times New Roman" panose="02020603050405020304" pitchFamily="18" charset="0"/>
                          <a:ea typeface="SimHei" charset="0"/>
                          <a:cs typeface="Times New Roman" panose="02020603050405020304" pitchFamily="18" charset="0"/>
                        </a:rPr>
                        <a:t>0.004</a:t>
                      </a:r>
                      <a:endParaRPr lang="zh-CN" altLang="en-US" sz="1800" dirty="0">
                        <a:solidFill>
                          <a:srgbClr val="FF0000"/>
                        </a:solidFill>
                        <a:latin typeface="Times New Roman" panose="02020603050405020304" pitchFamily="18" charset="0"/>
                        <a:ea typeface="SimHei" charset="0"/>
                        <a:cs typeface="Times New Roman" panose="02020603050405020304" pitchFamily="18" charset="0"/>
                      </a:endParaRPr>
                    </a:p>
                  </a:txBody>
                  <a:tcPr marL="68565" marR="68565" marT="0" marB="0"/>
                </a:tc>
                <a:extLst>
                  <a:ext uri="{0D108BD9-81ED-4DB2-BD59-A6C34878D82A}">
                    <a16:rowId xmlns:a16="http://schemas.microsoft.com/office/drawing/2014/main" val="10001"/>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SW Cloud Forcing (CERES-EBAF)</a:t>
                      </a:r>
                      <a:endParaRPr lang="zh-CN" sz="1800" b="0" kern="100" dirty="0">
                        <a:effectLst/>
                        <a:latin typeface="Times New Roman" panose="02020603050405020304" pitchFamily="18" charset="0"/>
                        <a:ea typeface="宋体"/>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4.477</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solidFill>
                            <a:srgbClr val="FF0000"/>
                          </a:solidFill>
                          <a:latin typeface="Times New Roman" panose="02020603050405020304" pitchFamily="18" charset="0"/>
                          <a:ea typeface="SimHei" charset="0"/>
                          <a:cs typeface="Times New Roman" panose="02020603050405020304" pitchFamily="18" charset="0"/>
                        </a:rPr>
                        <a:t>2.836</a:t>
                      </a:r>
                      <a:endParaRPr lang="zh-CN" altLang="en-US" sz="1800" dirty="0">
                        <a:solidFill>
                          <a:srgbClr val="FF0000"/>
                        </a:solidFill>
                        <a:latin typeface="Times New Roman" panose="02020603050405020304" pitchFamily="18" charset="0"/>
                        <a:ea typeface="SimHei" charset="0"/>
                        <a:cs typeface="Times New Roman" panose="02020603050405020304" pitchFamily="18" charset="0"/>
                      </a:endParaRPr>
                    </a:p>
                  </a:txBody>
                  <a:tcPr marL="68565" marR="68565" marT="0" marB="0"/>
                </a:tc>
                <a:extLst>
                  <a:ext uri="{0D108BD9-81ED-4DB2-BD59-A6C34878D82A}">
                    <a16:rowId xmlns:a16="http://schemas.microsoft.com/office/drawing/2014/main" val="10002"/>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LW Cloud Forcing (CERES-EBAF)</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14.528</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solidFill>
                            <a:srgbClr val="FF0000"/>
                          </a:solidFill>
                          <a:latin typeface="Times New Roman" panose="02020603050405020304" pitchFamily="18" charset="0"/>
                          <a:ea typeface="SimHei" charset="0"/>
                          <a:cs typeface="Times New Roman" panose="02020603050405020304" pitchFamily="18" charset="0"/>
                        </a:rPr>
                        <a:t>5.223</a:t>
                      </a:r>
                      <a:endParaRPr lang="zh-CN" altLang="en-US" sz="1800" dirty="0">
                        <a:solidFill>
                          <a:srgbClr val="FF0000"/>
                        </a:solidFill>
                        <a:latin typeface="Times New Roman" panose="02020603050405020304" pitchFamily="18" charset="0"/>
                        <a:ea typeface="SimHei" charset="0"/>
                        <a:cs typeface="Times New Roman" panose="02020603050405020304" pitchFamily="18" charset="0"/>
                      </a:endParaRPr>
                    </a:p>
                  </a:txBody>
                  <a:tcPr marL="68565" marR="68565" marT="0" marB="0"/>
                </a:tc>
                <a:extLst>
                  <a:ext uri="{0D108BD9-81ED-4DB2-BD59-A6C34878D82A}">
                    <a16:rowId xmlns:a16="http://schemas.microsoft.com/office/drawing/2014/main" val="10003"/>
                  </a:ext>
                </a:extLst>
              </a:tr>
              <a:tr h="439846">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Land Rainfall (30N-30S, GPCP)</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7.466</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7.944</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extLst>
                  <a:ext uri="{0D108BD9-81ED-4DB2-BD59-A6C34878D82A}">
                    <a16:rowId xmlns:a16="http://schemas.microsoft.com/office/drawing/2014/main" val="10004"/>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Ocean Rainfall (30N-30S, GPCP)</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30.048</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solidFill>
                            <a:srgbClr val="FF0000"/>
                          </a:solidFill>
                          <a:latin typeface="Times New Roman" panose="02020603050405020304" pitchFamily="18" charset="0"/>
                          <a:ea typeface="SimHei" charset="0"/>
                          <a:cs typeface="Times New Roman" panose="02020603050405020304" pitchFamily="18" charset="0"/>
                        </a:rPr>
                        <a:t>25.284</a:t>
                      </a:r>
                      <a:endParaRPr lang="zh-CN" altLang="en-US" sz="1800" dirty="0">
                        <a:solidFill>
                          <a:srgbClr val="FF0000"/>
                        </a:solidFill>
                        <a:latin typeface="Times New Roman" panose="02020603050405020304" pitchFamily="18" charset="0"/>
                        <a:ea typeface="SimHei" charset="0"/>
                        <a:cs typeface="Times New Roman" panose="02020603050405020304" pitchFamily="18" charset="0"/>
                      </a:endParaRPr>
                    </a:p>
                  </a:txBody>
                  <a:tcPr marL="68565" marR="68565" marT="0" marB="0"/>
                </a:tc>
                <a:extLst>
                  <a:ext uri="{0D108BD9-81ED-4DB2-BD59-A6C34878D82A}">
                    <a16:rowId xmlns:a16="http://schemas.microsoft.com/office/drawing/2014/main" val="10005"/>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Land 2-m Temperature (</a:t>
                      </a:r>
                      <a:r>
                        <a:rPr lang="en-US" altLang="zh-CN" sz="1800" kern="100" dirty="0" err="1">
                          <a:effectLst/>
                          <a:latin typeface="Times New Roman" panose="02020603050405020304" pitchFamily="18" charset="0"/>
                          <a:ea typeface="SimHei" charset="0"/>
                          <a:cs typeface="Times New Roman" panose="02020603050405020304" pitchFamily="18" charset="0"/>
                        </a:rPr>
                        <a:t>Willmott</a:t>
                      </a:r>
                      <a:r>
                        <a:rPr lang="en-US" altLang="zh-CN" sz="1800" kern="100" dirty="0">
                          <a:effectLst/>
                          <a:latin typeface="Times New Roman" panose="02020603050405020304" pitchFamily="18" charset="0"/>
                          <a:ea typeface="SimHei" charset="0"/>
                          <a:cs typeface="Times New Roman" panose="02020603050405020304" pitchFamily="18" charset="0"/>
                        </a:rPr>
                        <a:t>)</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0.128</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r>
                        <a:rPr lang="en-US" altLang="zh-CN" sz="1800" dirty="0">
                          <a:latin typeface="Times New Roman" panose="02020603050405020304" pitchFamily="18" charset="0"/>
                          <a:ea typeface="SimHei" charset="0"/>
                          <a:cs typeface="Times New Roman" panose="02020603050405020304" pitchFamily="18" charset="0"/>
                        </a:rPr>
                        <a:t>0.175</a:t>
                      </a:r>
                      <a:endParaRPr lang="zh-CN" altLang="en-US" sz="1800" dirty="0">
                        <a:latin typeface="Times New Roman" panose="02020603050405020304" pitchFamily="18" charset="0"/>
                        <a:ea typeface="SimHei" charset="0"/>
                        <a:cs typeface="Times New Roman" panose="02020603050405020304" pitchFamily="18" charset="0"/>
                      </a:endParaRPr>
                    </a:p>
                  </a:txBody>
                  <a:tcPr marL="68565" marR="68565" marT="0" marB="0"/>
                </a:tc>
                <a:extLst>
                  <a:ext uri="{0D108BD9-81ED-4DB2-BD59-A6C34878D82A}">
                    <a16:rowId xmlns:a16="http://schemas.microsoft.com/office/drawing/2014/main" val="10006"/>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Pacific Surface Stress (5N-5S,ERS)</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17.866</a:t>
                      </a:r>
                      <a:endParaRPr lang="en-US" sz="18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solidFill>
                            <a:srgbClr val="FF0000"/>
                          </a:solidFill>
                          <a:effectLst/>
                          <a:latin typeface="Times New Roman" panose="02020603050405020304" pitchFamily="18" charset="0"/>
                          <a:ea typeface="SimHei" charset="0"/>
                          <a:cs typeface="Times New Roman" panose="02020603050405020304" pitchFamily="18" charset="0"/>
                        </a:rPr>
                        <a:t>17.295</a:t>
                      </a:r>
                      <a:endParaRPr lang="en-US" sz="1800" b="0"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07"/>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Zonal Wind (300mb, ERAI)</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7.341</a:t>
                      </a:r>
                      <a:endParaRPr lang="en-US" sz="18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solidFill>
                            <a:srgbClr val="FF0000"/>
                          </a:solidFill>
                          <a:effectLst/>
                          <a:latin typeface="Times New Roman" panose="02020603050405020304" pitchFamily="18" charset="0"/>
                          <a:ea typeface="SimHei" charset="0"/>
                          <a:cs typeface="Times New Roman" panose="02020603050405020304" pitchFamily="18" charset="0"/>
                        </a:rPr>
                        <a:t>7.068</a:t>
                      </a:r>
                      <a:endParaRPr lang="en-US" sz="1800" b="0"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08"/>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Relative Humidity (ERAI)</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11.383</a:t>
                      </a:r>
                      <a:endParaRPr lang="en-US" sz="18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11.610</a:t>
                      </a:r>
                      <a:endParaRPr lang="en-US" sz="18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09"/>
                  </a:ext>
                </a:extLst>
              </a:tr>
              <a:tr h="432974">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Temperature (ERAI)</a:t>
                      </a:r>
                      <a:endParaRPr lang="zh-CN" sz="1800" b="0" kern="100" dirty="0">
                        <a:solidFill>
                          <a:schemeClr val="tx1"/>
                        </a:solidFill>
                        <a:effectLst/>
                        <a:latin typeface="Times New Roman" panose="02020603050405020304" pitchFamily="18" charset="0"/>
                        <a:ea typeface="SimHei" charset="0"/>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effectLst/>
                          <a:latin typeface="Times New Roman" panose="02020603050405020304" pitchFamily="18" charset="0"/>
                          <a:ea typeface="SimHei" charset="0"/>
                          <a:cs typeface="Times New Roman" panose="02020603050405020304" pitchFamily="18" charset="0"/>
                        </a:rPr>
                        <a:t>0.502</a:t>
                      </a:r>
                      <a:endParaRPr lang="en-US" sz="18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65" marR="68565" marT="0" marB="0"/>
                </a:tc>
                <a:tc>
                  <a:txBody>
                    <a:bodyPr/>
                    <a:lstStyle/>
                    <a:p>
                      <a:pPr algn="ctr">
                        <a:lnSpc>
                          <a:spcPct val="150000"/>
                        </a:lnSpc>
                        <a:spcAft>
                          <a:spcPts val="0"/>
                        </a:spcAft>
                      </a:pPr>
                      <a:r>
                        <a:rPr lang="en-US" altLang="zh-CN" sz="1800" kern="100" dirty="0">
                          <a:solidFill>
                            <a:srgbClr val="FF0000"/>
                          </a:solidFill>
                          <a:effectLst/>
                          <a:latin typeface="Times New Roman" panose="02020603050405020304" pitchFamily="18" charset="0"/>
                          <a:ea typeface="SimHei" charset="0"/>
                          <a:cs typeface="Times New Roman" panose="02020603050405020304" pitchFamily="18" charset="0"/>
                        </a:rPr>
                        <a:t>0.408</a:t>
                      </a:r>
                      <a:endParaRPr lang="en-US" sz="1800" b="0"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65" marR="68565" marT="0" marB="0"/>
                </a:tc>
                <a:extLst>
                  <a:ext uri="{0D108BD9-81ED-4DB2-BD59-A6C34878D82A}">
                    <a16:rowId xmlns:a16="http://schemas.microsoft.com/office/drawing/2014/main" val="10010"/>
                  </a:ext>
                </a:extLst>
              </a:tr>
            </a:tbl>
          </a:graphicData>
        </a:graphic>
      </p:graphicFrame>
      <p:sp>
        <p:nvSpPr>
          <p:cNvPr id="5" name="矩形 4"/>
          <p:cNvSpPr/>
          <p:nvPr/>
        </p:nvSpPr>
        <p:spPr>
          <a:xfrm>
            <a:off x="827584" y="446957"/>
            <a:ext cx="3586431" cy="461665"/>
          </a:xfrm>
          <a:prstGeom prst="rect">
            <a:avLst/>
          </a:prstGeom>
        </p:spPr>
        <p:txBody>
          <a:bodyPr wrap="none">
            <a:spAutoFit/>
          </a:bodyPr>
          <a:lstStyle/>
          <a:p>
            <a:r>
              <a:rPr lang="en-US" altLang="zh-CN" sz="2400" dirty="0">
                <a:latin typeface="Times New Roman" panose="02020603050405020304" pitchFamily="18" charset="0"/>
                <a:ea typeface="SimHei" charset="0"/>
                <a:cs typeface="Times New Roman" panose="02020603050405020304" pitchFamily="18" charset="0"/>
              </a:rPr>
              <a:t>NCAR</a:t>
            </a:r>
            <a:r>
              <a:rPr lang="zh-CN" altLang="en-US" sz="2400" dirty="0">
                <a:latin typeface="Times New Roman" panose="02020603050405020304" pitchFamily="18" charset="0"/>
                <a:ea typeface="SimHei" charset="0"/>
                <a:cs typeface="Times New Roman" panose="02020603050405020304" pitchFamily="18" charset="0"/>
              </a:rPr>
              <a:t> </a:t>
            </a:r>
            <a:r>
              <a:rPr lang="en-US" altLang="zh-CN" sz="2400" dirty="0">
                <a:latin typeface="Times New Roman" panose="02020603050405020304" pitchFamily="18" charset="0"/>
                <a:ea typeface="SimHei" charset="0"/>
                <a:cs typeface="Times New Roman" panose="02020603050405020304" pitchFamily="18" charset="0"/>
              </a:rPr>
              <a:t>Top</a:t>
            </a:r>
            <a:r>
              <a:rPr lang="zh-CN" altLang="en-US" sz="2400" dirty="0">
                <a:latin typeface="Times New Roman" panose="02020603050405020304" pitchFamily="18" charset="0"/>
                <a:ea typeface="SimHei" charset="0"/>
                <a:cs typeface="Times New Roman" panose="02020603050405020304" pitchFamily="18" charset="0"/>
              </a:rPr>
              <a:t> </a:t>
            </a:r>
            <a:r>
              <a:rPr lang="en-US" altLang="zh-CN" sz="2400" dirty="0">
                <a:latin typeface="Times New Roman" panose="02020603050405020304" pitchFamily="18" charset="0"/>
                <a:ea typeface="SimHei" charset="0"/>
                <a:cs typeface="Times New Roman" panose="02020603050405020304" pitchFamily="18" charset="0"/>
              </a:rPr>
              <a:t>10</a:t>
            </a:r>
            <a:r>
              <a:rPr lang="zh-CN" altLang="en-US" sz="2400" dirty="0">
                <a:latin typeface="Times New Roman" panose="02020603050405020304" pitchFamily="18" charset="0"/>
                <a:ea typeface="SimHei" charset="0"/>
                <a:cs typeface="Times New Roman" panose="02020603050405020304" pitchFamily="18" charset="0"/>
              </a:rPr>
              <a:t> 的诊断变量</a:t>
            </a:r>
            <a:endParaRPr lang="en-US" altLang="zh-CN" sz="2400" dirty="0">
              <a:latin typeface="Times New Roman" panose="02020603050405020304" pitchFamily="18" charset="0"/>
              <a:ea typeface="SimHei"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015" y="237503"/>
            <a:ext cx="4615046" cy="880572"/>
          </a:xfrm>
          <a:prstGeom prst="rect">
            <a:avLst/>
          </a:prstGeom>
        </p:spPr>
      </p:pic>
      <p:sp>
        <p:nvSpPr>
          <p:cNvPr id="6" name="灯片编号占位符 5"/>
          <p:cNvSpPr>
            <a:spLocks noGrp="1"/>
          </p:cNvSpPr>
          <p:nvPr>
            <p:ph type="sldNum" sz="quarter" idx="12"/>
          </p:nvPr>
        </p:nvSpPr>
        <p:spPr/>
        <p:txBody>
          <a:bodyPr/>
          <a:lstStyle/>
          <a:p>
            <a:fld id="{72D6E99D-2818-3B45-94D2-E7A75B79FC24}" type="slidenum">
              <a:rPr kumimoji="1" lang="zh-CN" altLang="en-US" smtClean="0"/>
              <a:t>22</a:t>
            </a:fld>
            <a:endParaRPr kumimoji="1" lang="zh-CN" altLang="en-US"/>
          </a:p>
        </p:txBody>
      </p:sp>
      <p:sp>
        <p:nvSpPr>
          <p:cNvPr id="7" name="文本框 6"/>
          <p:cNvSpPr txBox="1"/>
          <p:nvPr/>
        </p:nvSpPr>
        <p:spPr>
          <a:xfrm>
            <a:off x="1237376" y="6152785"/>
            <a:ext cx="6791008" cy="430887"/>
          </a:xfrm>
          <a:prstGeom prst="rect">
            <a:avLst/>
          </a:prstGeom>
          <a:noFill/>
        </p:spPr>
        <p:txBody>
          <a:bodyPr wrap="square" rtlCol="0">
            <a:spAutoFit/>
          </a:bodyPr>
          <a:lstStyle/>
          <a:p>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CAPT</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优化估计的参数能系统性的提高模式的性能。</a:t>
            </a:r>
          </a:p>
        </p:txBody>
      </p:sp>
    </p:spTree>
    <p:extLst>
      <p:ext uri="{BB962C8B-B14F-4D97-AF65-F5344CB8AC3E}">
        <p14:creationId xmlns:p14="http://schemas.microsoft.com/office/powerpoint/2010/main" val="331204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基于代理模式的参数估计</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23</a:t>
            </a:fld>
            <a:endParaRPr lang="zh-CN" altLang="en-US"/>
          </a:p>
        </p:txBody>
      </p:sp>
      <p:grpSp>
        <p:nvGrpSpPr>
          <p:cNvPr id="63" name="组合 62"/>
          <p:cNvGrpSpPr/>
          <p:nvPr/>
        </p:nvGrpSpPr>
        <p:grpSpPr>
          <a:xfrm>
            <a:off x="897554" y="3839299"/>
            <a:ext cx="7304824" cy="1758463"/>
            <a:chOff x="833454" y="3939919"/>
            <a:chExt cx="7304824" cy="1758463"/>
          </a:xfrm>
        </p:grpSpPr>
        <mc:AlternateContent xmlns:mc="http://schemas.openxmlformats.org/markup-compatibility/2006" xmlns:a14="http://schemas.microsoft.com/office/drawing/2010/main">
          <mc:Choice Requires="a14">
            <p:sp>
              <p:nvSpPr>
                <p:cNvPr id="5" name="矩形 4"/>
                <p:cNvSpPr/>
                <p:nvPr/>
              </p:nvSpPr>
              <p:spPr>
                <a:xfrm>
                  <a:off x="1255840" y="3939919"/>
                  <a:ext cx="14754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不确定参数</a:t>
                  </a:r>
                  <a14:m>
                    <m:oMath xmlns:m="http://schemas.openxmlformats.org/officeDocument/2006/math">
                      <m:r>
                        <a:rPr lang="zh-CN" altLang="en-US" i="1" smtClean="0">
                          <a:latin typeface="Cambria Math" charset="0"/>
                          <a:ea typeface="Cambria Math" charset="0"/>
                          <a:cs typeface="Cambria Math" charset="0"/>
                        </a:rPr>
                        <m:t>𝜃</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255840" y="3939919"/>
                  <a:ext cx="1475404" cy="369332"/>
                </a:xfrm>
                <a:prstGeom prst="rect">
                  <a:avLst/>
                </a:prstGeom>
                <a:blipFill>
                  <a:blip r:embed="rId2"/>
                  <a:stretch>
                    <a:fillRect/>
                  </a:stretch>
                </a:blipFill>
              </p:spPr>
              <p:txBody>
                <a:bodyPr/>
                <a:lstStyle/>
                <a:p>
                  <a:r>
                    <a:rPr lang="zh-CN" altLang="en-US">
                      <a:noFill/>
                    </a:rPr>
                    <a:t> </a:t>
                  </a:r>
                </a:p>
              </p:txBody>
            </p:sp>
          </mc:Fallback>
        </mc:AlternateContent>
        <p:sp>
          <p:nvSpPr>
            <p:cNvPr id="6" name="矩形 5"/>
            <p:cNvSpPr/>
            <p:nvPr/>
          </p:nvSpPr>
          <p:spPr>
            <a:xfrm>
              <a:off x="1203156" y="4943534"/>
              <a:ext cx="156485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代理模式</a:t>
              </a:r>
            </a:p>
          </p:txBody>
        </p:sp>
        <p:sp>
          <p:nvSpPr>
            <p:cNvPr id="7" name="矩形 6"/>
            <p:cNvSpPr/>
            <p:nvPr/>
          </p:nvSpPr>
          <p:spPr>
            <a:xfrm>
              <a:off x="3200056" y="4945830"/>
              <a:ext cx="157286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拟合输出变量</a:t>
              </a:r>
            </a:p>
          </p:txBody>
        </p:sp>
        <p:sp>
          <p:nvSpPr>
            <p:cNvPr id="8" name="矩形 7"/>
            <p:cNvSpPr/>
            <p:nvPr/>
          </p:nvSpPr>
          <p:spPr>
            <a:xfrm>
              <a:off x="3229380" y="4401858"/>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对应的观测</a:t>
              </a:r>
            </a:p>
          </p:txBody>
        </p:sp>
        <p:sp>
          <p:nvSpPr>
            <p:cNvPr id="9" name="矩形 8"/>
            <p:cNvSpPr/>
            <p:nvPr/>
          </p:nvSpPr>
          <p:spPr>
            <a:xfrm>
              <a:off x="5132327" y="4474300"/>
              <a:ext cx="3005951"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调优目标函数      如</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RMSE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p>
            <a:p>
              <a:r>
                <a:rPr lang="en-US" altLang="zh-CN" dirty="0">
                  <a:latin typeface="Times New Roman" panose="02020603050405020304" pitchFamily="18" charset="0"/>
                  <a:ea typeface="黑体" panose="02010609060101010101" pitchFamily="49" charset="-122"/>
                  <a:cs typeface="Times New Roman" panose="02020603050405020304" pitchFamily="18" charset="0"/>
                </a:rPr>
                <a:t>centered-RMSE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00" y="4558061"/>
              <a:ext cx="301472" cy="239404"/>
            </a:xfrm>
            <a:prstGeom prst="rect">
              <a:avLst/>
            </a:prstGeom>
          </p:spPr>
        </p:pic>
        <p:cxnSp>
          <p:nvCxnSpPr>
            <p:cNvPr id="11" name="直线箭头连接符 132"/>
            <p:cNvCxnSpPr>
              <a:stCxn id="13" idx="2"/>
            </p:cNvCxnSpPr>
            <p:nvPr/>
          </p:nvCxnSpPr>
          <p:spPr>
            <a:xfrm flipH="1">
              <a:off x="1985582" y="4309251"/>
              <a:ext cx="7960" cy="634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33"/>
            <p:cNvCxnSpPr/>
            <p:nvPr/>
          </p:nvCxnSpPr>
          <p:spPr>
            <a:xfrm>
              <a:off x="2768008" y="5128200"/>
              <a:ext cx="432048" cy="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右大括号 12"/>
            <p:cNvSpPr/>
            <p:nvPr/>
          </p:nvSpPr>
          <p:spPr>
            <a:xfrm>
              <a:off x="4838239" y="4558061"/>
              <a:ext cx="162017" cy="5701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下箭头 13"/>
            <p:cNvSpPr/>
            <p:nvPr/>
          </p:nvSpPr>
          <p:spPr>
            <a:xfrm>
              <a:off x="833454" y="4083622"/>
              <a:ext cx="219978" cy="1519306"/>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直角上箭头 14"/>
            <p:cNvSpPr/>
            <p:nvPr/>
          </p:nvSpPr>
          <p:spPr>
            <a:xfrm rot="16200000">
              <a:off x="4429065" y="2286822"/>
              <a:ext cx="492754" cy="3798947"/>
            </a:xfrm>
            <a:prstGeom prst="ben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直角上箭头 15"/>
            <p:cNvSpPr/>
            <p:nvPr/>
          </p:nvSpPr>
          <p:spPr>
            <a:xfrm>
              <a:off x="1141157" y="5185649"/>
              <a:ext cx="5501843" cy="512733"/>
            </a:xfrm>
            <a:prstGeom prst="ben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7" name="组 47"/>
          <p:cNvGrpSpPr/>
          <p:nvPr/>
        </p:nvGrpSpPr>
        <p:grpSpPr>
          <a:xfrm>
            <a:off x="161330" y="1578836"/>
            <a:ext cx="5533908" cy="1663854"/>
            <a:chOff x="717232" y="1765059"/>
            <a:chExt cx="5533908" cy="1663854"/>
          </a:xfrm>
        </p:grpSpPr>
        <p:sp>
          <p:nvSpPr>
            <p:cNvPr id="18" name="立方体 17"/>
            <p:cNvSpPr/>
            <p:nvPr/>
          </p:nvSpPr>
          <p:spPr>
            <a:xfrm>
              <a:off x="1001412" y="1837067"/>
              <a:ext cx="1368152" cy="1080120"/>
            </a:xfrm>
            <a:prstGeom prst="cube">
              <a:avLst/>
            </a:prstGeom>
            <a:noFill/>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椭圆 18"/>
            <p:cNvSpPr/>
            <p:nvPr/>
          </p:nvSpPr>
          <p:spPr>
            <a:xfrm>
              <a:off x="1145428" y="2269115"/>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椭圆 19"/>
            <p:cNvSpPr/>
            <p:nvPr/>
          </p:nvSpPr>
          <p:spPr>
            <a:xfrm>
              <a:off x="1266012" y="1909075"/>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椭圆 20"/>
            <p:cNvSpPr/>
            <p:nvPr/>
          </p:nvSpPr>
          <p:spPr>
            <a:xfrm>
              <a:off x="1038134" y="2485139"/>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椭圆 21"/>
            <p:cNvSpPr/>
            <p:nvPr/>
          </p:nvSpPr>
          <p:spPr>
            <a:xfrm>
              <a:off x="1145428" y="2701163"/>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椭圆 22"/>
            <p:cNvSpPr/>
            <p:nvPr/>
          </p:nvSpPr>
          <p:spPr>
            <a:xfrm>
              <a:off x="1470182" y="183706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椭圆 23"/>
            <p:cNvSpPr/>
            <p:nvPr/>
          </p:nvSpPr>
          <p:spPr>
            <a:xfrm>
              <a:off x="1433460" y="2413131"/>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椭圆 24"/>
            <p:cNvSpPr/>
            <p:nvPr/>
          </p:nvSpPr>
          <p:spPr>
            <a:xfrm>
              <a:off x="1505468" y="2773171"/>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椭圆 25"/>
            <p:cNvSpPr/>
            <p:nvPr/>
          </p:nvSpPr>
          <p:spPr>
            <a:xfrm>
              <a:off x="1865508" y="1909075"/>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椭圆 26"/>
            <p:cNvSpPr/>
            <p:nvPr/>
          </p:nvSpPr>
          <p:spPr>
            <a:xfrm>
              <a:off x="1793500" y="219710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27"/>
            <p:cNvSpPr/>
            <p:nvPr/>
          </p:nvSpPr>
          <p:spPr>
            <a:xfrm>
              <a:off x="1793500" y="2629155"/>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28"/>
            <p:cNvSpPr/>
            <p:nvPr/>
          </p:nvSpPr>
          <p:spPr>
            <a:xfrm>
              <a:off x="2190262" y="219710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椭圆 29"/>
            <p:cNvSpPr/>
            <p:nvPr/>
          </p:nvSpPr>
          <p:spPr>
            <a:xfrm>
              <a:off x="2153540" y="2629155"/>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立方体 30"/>
            <p:cNvSpPr/>
            <p:nvPr/>
          </p:nvSpPr>
          <p:spPr>
            <a:xfrm>
              <a:off x="4601812" y="1765059"/>
              <a:ext cx="1368152" cy="1080120"/>
            </a:xfrm>
            <a:prstGeom prst="cube">
              <a:avLst/>
            </a:prstGeom>
            <a:noFill/>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椭圆 31"/>
            <p:cNvSpPr/>
            <p:nvPr/>
          </p:nvSpPr>
          <p:spPr>
            <a:xfrm>
              <a:off x="4745828" y="219710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椭圆 32"/>
            <p:cNvSpPr/>
            <p:nvPr/>
          </p:nvSpPr>
          <p:spPr>
            <a:xfrm>
              <a:off x="4866412" y="183706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椭圆 33"/>
            <p:cNvSpPr/>
            <p:nvPr/>
          </p:nvSpPr>
          <p:spPr>
            <a:xfrm>
              <a:off x="4638534" y="2413131"/>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椭圆 34"/>
            <p:cNvSpPr/>
            <p:nvPr/>
          </p:nvSpPr>
          <p:spPr>
            <a:xfrm>
              <a:off x="4745828" y="2629155"/>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椭圆 35"/>
            <p:cNvSpPr/>
            <p:nvPr/>
          </p:nvSpPr>
          <p:spPr>
            <a:xfrm>
              <a:off x="5070582" y="1765059"/>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椭圆 36"/>
            <p:cNvSpPr/>
            <p:nvPr/>
          </p:nvSpPr>
          <p:spPr>
            <a:xfrm>
              <a:off x="5033860" y="2341123"/>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椭圆 37"/>
            <p:cNvSpPr/>
            <p:nvPr/>
          </p:nvSpPr>
          <p:spPr>
            <a:xfrm>
              <a:off x="5105868" y="2701163"/>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椭圆 38"/>
            <p:cNvSpPr/>
            <p:nvPr/>
          </p:nvSpPr>
          <p:spPr>
            <a:xfrm>
              <a:off x="5465908" y="183706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椭圆 39"/>
            <p:cNvSpPr/>
            <p:nvPr/>
          </p:nvSpPr>
          <p:spPr>
            <a:xfrm>
              <a:off x="5393900" y="2125099"/>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椭圆 40"/>
            <p:cNvSpPr/>
            <p:nvPr/>
          </p:nvSpPr>
          <p:spPr>
            <a:xfrm>
              <a:off x="5393900" y="255714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椭圆 41"/>
            <p:cNvSpPr/>
            <p:nvPr/>
          </p:nvSpPr>
          <p:spPr>
            <a:xfrm>
              <a:off x="5790662" y="2125099"/>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椭圆 42"/>
            <p:cNvSpPr/>
            <p:nvPr/>
          </p:nvSpPr>
          <p:spPr>
            <a:xfrm>
              <a:off x="5753940" y="2557147"/>
              <a:ext cx="10729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椭圆 43"/>
            <p:cNvSpPr/>
            <p:nvPr/>
          </p:nvSpPr>
          <p:spPr>
            <a:xfrm>
              <a:off x="4889844" y="2505355"/>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椭圆 44"/>
            <p:cNvSpPr/>
            <p:nvPr/>
          </p:nvSpPr>
          <p:spPr>
            <a:xfrm>
              <a:off x="4998574" y="2145315"/>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椭圆 45"/>
            <p:cNvSpPr/>
            <p:nvPr/>
          </p:nvSpPr>
          <p:spPr>
            <a:xfrm>
              <a:off x="5286606" y="2361339"/>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椭圆 46"/>
            <p:cNvSpPr/>
            <p:nvPr/>
          </p:nvSpPr>
          <p:spPr>
            <a:xfrm>
              <a:off x="5142590" y="2505355"/>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椭圆 47"/>
            <p:cNvSpPr/>
            <p:nvPr/>
          </p:nvSpPr>
          <p:spPr>
            <a:xfrm>
              <a:off x="5286606" y="1857283"/>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椭圆 48"/>
            <p:cNvSpPr/>
            <p:nvPr/>
          </p:nvSpPr>
          <p:spPr>
            <a:xfrm>
              <a:off x="5790662" y="2361339"/>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TextBox 35"/>
            <p:cNvSpPr txBox="1"/>
            <p:nvPr/>
          </p:nvSpPr>
          <p:spPr>
            <a:xfrm>
              <a:off x="1001412" y="3121136"/>
              <a:ext cx="2685824" cy="307777"/>
            </a:xfrm>
            <a:prstGeom prst="rect">
              <a:avLst/>
            </a:prstGeom>
            <a:noFill/>
          </p:spPr>
          <p:txBody>
            <a:bodyPr wrap="square" rtlCol="0">
              <a:spAutoFit/>
            </a:bodyPr>
            <a:lstStyle/>
            <a:p>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参数采样</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椭圆 50"/>
            <p:cNvSpPr/>
            <p:nvPr/>
          </p:nvSpPr>
          <p:spPr>
            <a:xfrm>
              <a:off x="923353" y="3195883"/>
              <a:ext cx="107294" cy="1190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椭圆 51"/>
            <p:cNvSpPr/>
            <p:nvPr/>
          </p:nvSpPr>
          <p:spPr>
            <a:xfrm>
              <a:off x="4422510" y="3129019"/>
              <a:ext cx="10729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 52"/>
            <p:cNvSpPr/>
            <p:nvPr/>
          </p:nvSpPr>
          <p:spPr>
            <a:xfrm>
              <a:off x="1361452" y="2917187"/>
              <a:ext cx="338554" cy="276999"/>
            </a:xfrm>
            <a:prstGeom prst="rect">
              <a:avLst/>
            </a:prstGeom>
          </p:spPr>
          <p:txBody>
            <a:bodyPr wrap="none">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p1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p:cNvSpPr/>
            <p:nvPr/>
          </p:nvSpPr>
          <p:spPr>
            <a:xfrm>
              <a:off x="2229400" y="2712196"/>
              <a:ext cx="338554" cy="276999"/>
            </a:xfrm>
            <a:prstGeom prst="rect">
              <a:avLst/>
            </a:prstGeom>
          </p:spPr>
          <p:txBody>
            <a:bodyPr wrap="none">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p2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矩形 54"/>
            <p:cNvSpPr/>
            <p:nvPr/>
          </p:nvSpPr>
          <p:spPr>
            <a:xfrm>
              <a:off x="717232" y="2413131"/>
              <a:ext cx="338554" cy="276999"/>
            </a:xfrm>
            <a:prstGeom prst="rect">
              <a:avLst/>
            </a:prstGeom>
          </p:spPr>
          <p:txBody>
            <a:bodyPr wrap="none">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p3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p:cNvSpPr/>
            <p:nvPr/>
          </p:nvSpPr>
          <p:spPr>
            <a:xfrm>
              <a:off x="4885992" y="2845179"/>
              <a:ext cx="338554" cy="276999"/>
            </a:xfrm>
            <a:prstGeom prst="rect">
              <a:avLst/>
            </a:prstGeom>
          </p:spPr>
          <p:txBody>
            <a:bodyPr wrap="none">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p1</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矩形 56"/>
            <p:cNvSpPr/>
            <p:nvPr/>
          </p:nvSpPr>
          <p:spPr>
            <a:xfrm>
              <a:off x="4317632" y="1981083"/>
              <a:ext cx="338554" cy="276999"/>
            </a:xfrm>
            <a:prstGeom prst="rect">
              <a:avLst/>
            </a:prstGeom>
          </p:spPr>
          <p:txBody>
            <a:bodyPr wrap="none">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p3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p:cNvSpPr/>
            <p:nvPr/>
          </p:nvSpPr>
          <p:spPr>
            <a:xfrm>
              <a:off x="2945628" y="2269115"/>
              <a:ext cx="1106393" cy="276999"/>
            </a:xfrm>
            <a:prstGeom prst="rect">
              <a:avLst/>
            </a:prstGeom>
          </p:spPr>
          <p:txBody>
            <a:bodyPr wrap="none">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f</a:t>
              </a:r>
              <a:r>
                <a:rPr lang="en-US" altLang="zh-CN" sz="1200" baseline="-25000" dirty="0" err="1">
                  <a:latin typeface="Times New Roman" panose="02020603050405020304" pitchFamily="18" charset="0"/>
                  <a:ea typeface="黑体" panose="02010609060101010101" pitchFamily="49" charset="-122"/>
                  <a:cs typeface="Times New Roman" panose="02020603050405020304" pitchFamily="18" charset="0"/>
                </a:rPr>
                <a:t>s</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(p1,p2,p3)</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右箭头 58"/>
            <p:cNvSpPr/>
            <p:nvPr/>
          </p:nvSpPr>
          <p:spPr>
            <a:xfrm>
              <a:off x="2504055" y="2316740"/>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右箭头 59"/>
            <p:cNvSpPr/>
            <p:nvPr/>
          </p:nvSpPr>
          <p:spPr>
            <a:xfrm>
              <a:off x="4025748" y="2307215"/>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矩形 60"/>
            <p:cNvSpPr/>
            <p:nvPr/>
          </p:nvSpPr>
          <p:spPr>
            <a:xfrm>
              <a:off x="2918500" y="2597916"/>
              <a:ext cx="1152302" cy="830997"/>
            </a:xfrm>
            <a:prstGeom prst="rect">
              <a:avLst/>
            </a:prstGeom>
          </p:spPr>
          <p:txBody>
            <a:bodyPr wrap="none">
              <a:spAutoFit/>
            </a:bodyPr>
            <a:lstStyle/>
            <a:p>
              <a:pPr algn="ct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f</a:t>
              </a:r>
              <a:r>
                <a:rPr lang="en-US" altLang="zh-CN" sz="1200" baseline="-25000" dirty="0" err="1">
                  <a:latin typeface="Times New Roman" panose="02020603050405020304" pitchFamily="18" charset="0"/>
                  <a:ea typeface="黑体" panose="02010609060101010101" pitchFamily="49" charset="-122"/>
                  <a:cs typeface="Times New Roman" panose="02020603050405020304" pitchFamily="18" charset="0"/>
                </a:rPr>
                <a:t>s</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 是真实模式</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a:t>
              </a:r>
              <a:r>
                <a:rPr lang="en-US" altLang="zh-CN" sz="1200" baseline="-25000" dirty="0">
                  <a:latin typeface="Times New Roman" panose="02020603050405020304" pitchFamily="18" charset="0"/>
                  <a:ea typeface="黑体" panose="02010609060101010101" pitchFamily="49" charset="-122"/>
                  <a:cs typeface="Times New Roman" panose="02020603050405020304" pitchFamily="18" charset="0"/>
                </a:rPr>
                <a:t>s</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 是代理模式</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矩形 61"/>
            <p:cNvSpPr/>
            <p:nvPr/>
          </p:nvSpPr>
          <p:spPr>
            <a:xfrm>
              <a:off x="4524385" y="3050453"/>
              <a:ext cx="1726755" cy="307777"/>
            </a:xfrm>
            <a:prstGeom prst="rect">
              <a:avLst/>
            </a:prstGeom>
          </p:spPr>
          <p:txBody>
            <a:bodyPr wrap="none">
              <a:spAutoFit/>
            </a:bodyPr>
            <a:lstStyle/>
            <a:p>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代理模式的回归点</a:t>
              </a:r>
            </a:p>
          </p:txBody>
        </p:sp>
      </p:grpSp>
      <p:sp>
        <p:nvSpPr>
          <p:cNvPr id="65" name="文本框 64"/>
          <p:cNvSpPr txBox="1"/>
          <p:nvPr/>
        </p:nvSpPr>
        <p:spPr>
          <a:xfrm>
            <a:off x="5937270" y="1602347"/>
            <a:ext cx="2935419" cy="1569660"/>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代理模式</a:t>
            </a: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ü"/>
            </a:pPr>
            <a:r>
              <a:rPr lang="zh-CN" altLang="en-US" sz="2400" dirty="0">
                <a:latin typeface="黑体" panose="02010609060101010101" pitchFamily="49" charset="-122"/>
                <a:ea typeface="黑体" panose="02010609060101010101" pitchFamily="49" charset="-122"/>
              </a:rPr>
              <a:t>计算廉价</a:t>
            </a: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ü"/>
            </a:pPr>
            <a:r>
              <a:rPr lang="zh-CN" altLang="en-US" sz="2400" dirty="0">
                <a:latin typeface="黑体" panose="02010609060101010101" pitchFamily="49" charset="-122"/>
                <a:ea typeface="黑体" panose="02010609060101010101" pitchFamily="49" charset="-122"/>
              </a:rPr>
              <a:t>表征模式的复杂度</a:t>
            </a:r>
            <a:br>
              <a:rPr lang="en-US" altLang="zh-CN"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和统计特征</a:t>
            </a:r>
          </a:p>
        </p:txBody>
      </p:sp>
    </p:spTree>
    <p:extLst>
      <p:ext uri="{BB962C8B-B14F-4D97-AF65-F5344CB8AC3E}">
        <p14:creationId xmlns:p14="http://schemas.microsoft.com/office/powerpoint/2010/main" val="3369730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基于神经网络构建代理模式</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24</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598398409"/>
              </p:ext>
            </p:extLst>
          </p:nvPr>
        </p:nvGraphicFramePr>
        <p:xfrm>
          <a:off x="324609" y="1583554"/>
          <a:ext cx="4769981" cy="2103120"/>
        </p:xfrm>
        <a:graphic>
          <a:graphicData uri="http://schemas.openxmlformats.org/drawingml/2006/table">
            <a:tbl>
              <a:tblPr firstRow="1" bandRow="1">
                <a:tableStyleId>{5C22544A-7EE6-4342-B048-85BDC9FD1C3A}</a:tableStyleId>
              </a:tblPr>
              <a:tblGrid>
                <a:gridCol w="1884233">
                  <a:extLst>
                    <a:ext uri="{9D8B030D-6E8A-4147-A177-3AD203B41FA5}">
                      <a16:colId xmlns:a16="http://schemas.microsoft.com/office/drawing/2014/main" val="4142855574"/>
                    </a:ext>
                  </a:extLst>
                </a:gridCol>
                <a:gridCol w="2885748">
                  <a:extLst>
                    <a:ext uri="{9D8B030D-6E8A-4147-A177-3AD203B41FA5}">
                      <a16:colId xmlns:a16="http://schemas.microsoft.com/office/drawing/2014/main" val="3149452703"/>
                    </a:ext>
                  </a:extLst>
                </a:gridCol>
              </a:tblGrid>
              <a:tr h="369587">
                <a:tc>
                  <a:txBody>
                    <a:bodyPr/>
                    <a:lstStyle/>
                    <a:p>
                      <a:pPr algn="ctr"/>
                      <a:r>
                        <a:rPr lang="zh-CN" altLang="en-US" sz="2000" dirty="0">
                          <a:solidFill>
                            <a:schemeClr val="tx1"/>
                          </a:solidFill>
                          <a:latin typeface="华文新魏" panose="02010800040101010101" pitchFamily="2" charset="-122"/>
                          <a:ea typeface="华文新魏" panose="02010800040101010101" pitchFamily="2" charset="-122"/>
                        </a:rPr>
                        <a:t>常用代理模式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solidFill>
                          <a:latin typeface="华文新魏" panose="02010800040101010101" pitchFamily="2" charset="-122"/>
                          <a:ea typeface="华文新魏" panose="02010800040101010101" pitchFamily="2" charset="-122"/>
                        </a:rPr>
                        <a:t>原理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35899"/>
                  </a:ext>
                </a:extLst>
              </a:tr>
              <a:tr h="698548">
                <a:tc>
                  <a:txBody>
                    <a:bodyPr/>
                    <a:lstStyle/>
                    <a:p>
                      <a:pPr algn="ctr"/>
                      <a:r>
                        <a:rPr lang="en-US" altLang="zh-CN" sz="2000" b="1" dirty="0">
                          <a:latin typeface="华文新魏" panose="02010800040101010101" pitchFamily="2" charset="-122"/>
                          <a:ea typeface="华文新魏" panose="02010800040101010101" pitchFamily="2" charset="-122"/>
                        </a:rPr>
                        <a:t>Kriging </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dirty="0">
                          <a:latin typeface="华文新魏" panose="02010800040101010101" pitchFamily="2" charset="-122"/>
                          <a:ea typeface="华文新魏" panose="02010800040101010101" pitchFamily="2" charset="-122"/>
                        </a:rPr>
                        <a:t>多项式和随机过程叠加的回归方法。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40322"/>
                  </a:ext>
                </a:extLst>
              </a:tr>
              <a:tr h="94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000" b="1" dirty="0">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latin typeface="华文新魏" panose="02010800040101010101" pitchFamily="2" charset="-122"/>
                          <a:ea typeface="华文新魏" panose="02010800040101010101" pitchFamily="2" charset="-122"/>
                        </a:rPr>
                        <a:t>RBF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华文新魏" panose="02010800040101010101" pitchFamily="2" charset="-122"/>
                          <a:ea typeface="华文新魏" panose="02010800040101010101" pitchFamily="2" charset="-122"/>
                        </a:rPr>
                        <a:t>径向基函数是以径向函数为基函数，通过线性叠加而成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80063"/>
                  </a:ext>
                </a:extLst>
              </a:tr>
            </a:tbl>
          </a:graphicData>
        </a:graphic>
      </p:graphicFrame>
      <p:sp>
        <p:nvSpPr>
          <p:cNvPr id="6" name="文本框 5"/>
          <p:cNvSpPr txBox="1"/>
          <p:nvPr/>
        </p:nvSpPr>
        <p:spPr>
          <a:xfrm>
            <a:off x="251520" y="4071008"/>
            <a:ext cx="4548162" cy="2197525"/>
          </a:xfrm>
          <a:prstGeom prst="rect">
            <a:avLst/>
          </a:prstGeom>
          <a:noFill/>
        </p:spPr>
        <p:txBody>
          <a:bodyPr wrap="square" rtlCol="0">
            <a:spAutoFit/>
          </a:bodyPr>
          <a:lstStyle/>
          <a:p>
            <a:pPr marL="342900" indent="-342900" fontAlgn="base">
              <a:lnSpc>
                <a:spcPct val="120000"/>
              </a:lnSpc>
              <a:spcBef>
                <a:spcPct val="0"/>
              </a:spcBef>
              <a:spcAft>
                <a:spcPct val="0"/>
              </a:spcAft>
              <a:buSzPct val="75000"/>
              <a:buBlip>
                <a:blip r:embed="rId2"/>
              </a:buBlip>
            </a:pPr>
            <a:r>
              <a:rPr lang="zh-CN" altLang="en-US" sz="2400" kern="0" dirty="0">
                <a:latin typeface="黑体" panose="02010609060101010101" pitchFamily="49" charset="-122"/>
                <a:ea typeface="黑体" panose="02010609060101010101" pitchFamily="49" charset="-122"/>
              </a:rPr>
              <a:t>目前常用的代理模式方法多为传统的统计回归方法，很难拟合气候系统模式复杂非线性特征</a:t>
            </a:r>
            <a:endParaRPr lang="en-US" altLang="zh-CN" sz="2400" kern="0" dirty="0">
              <a:latin typeface="黑体" panose="02010609060101010101" pitchFamily="49" charset="-122"/>
              <a:ea typeface="黑体" panose="02010609060101010101" pitchFamily="49" charset="-122"/>
            </a:endParaRPr>
          </a:p>
          <a:p>
            <a:pPr marL="342900" indent="-342900" fontAlgn="base">
              <a:lnSpc>
                <a:spcPct val="120000"/>
              </a:lnSpc>
              <a:spcBef>
                <a:spcPct val="0"/>
              </a:spcBef>
              <a:spcAft>
                <a:spcPct val="0"/>
              </a:spcAft>
              <a:buSzPct val="75000"/>
              <a:buBlip>
                <a:blip r:embed="rId2"/>
              </a:buBlip>
            </a:pPr>
            <a:endParaRPr lang="zh-CN" altLang="en-US" kern="0"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5364088" y="1406681"/>
            <a:ext cx="3142859" cy="2456866"/>
          </a:xfrm>
          <a:prstGeom prst="rect">
            <a:avLst/>
          </a:prstGeom>
        </p:spPr>
      </p:pic>
      <p:sp>
        <p:nvSpPr>
          <p:cNvPr id="8" name="文本框 7"/>
          <p:cNvSpPr txBox="1"/>
          <p:nvPr/>
        </p:nvSpPr>
        <p:spPr>
          <a:xfrm>
            <a:off x="4799682" y="4071008"/>
            <a:ext cx="4212772" cy="2308324"/>
          </a:xfrm>
          <a:prstGeom prst="rect">
            <a:avLst/>
          </a:prstGeom>
          <a:noFill/>
        </p:spPr>
        <p:txBody>
          <a:bodyPr wrap="square" rtlCol="0">
            <a:spAutoFit/>
          </a:bodyPr>
          <a:lstStyle/>
          <a:p>
            <a:pPr marL="342900" indent="-342900">
              <a:lnSpc>
                <a:spcPct val="120000"/>
              </a:lnSpc>
              <a:buSzPct val="75000"/>
              <a:buBlip>
                <a:blip r:embed="rId2"/>
              </a:buBlip>
            </a:pPr>
            <a:r>
              <a:rPr lang="zh-CN" altLang="zh-CN" sz="2400" kern="0" dirty="0">
                <a:latin typeface="黑体" panose="02010609060101010101" pitchFamily="49" charset="-122"/>
                <a:ea typeface="黑体" panose="02010609060101010101" pitchFamily="49" charset="-122"/>
              </a:rPr>
              <a:t>多层感知机神经网络</a:t>
            </a:r>
            <a:r>
              <a:rPr lang="zh-CN" altLang="en-US" sz="2400" kern="0" dirty="0">
                <a:latin typeface="黑体" panose="02010609060101010101" pitchFamily="49" charset="-122"/>
                <a:ea typeface="黑体" panose="02010609060101010101" pitchFamily="49" charset="-122"/>
              </a:rPr>
              <a:t>复杂度相对较低，在非线性回归上广泛使用，且相对于传统的机器学习算法而言，它具有更高的拟合精度</a:t>
            </a:r>
          </a:p>
        </p:txBody>
      </p:sp>
    </p:spTree>
    <p:extLst>
      <p:ext uri="{BB962C8B-B14F-4D97-AF65-F5344CB8AC3E}">
        <p14:creationId xmlns:p14="http://schemas.microsoft.com/office/powerpoint/2010/main" val="919348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基于神经网络构建代理模式</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25</a:t>
            </a:fld>
            <a:endParaRPr lang="zh-CN" altLang="en-US"/>
          </a:p>
        </p:txBody>
      </p:sp>
      <p:pic>
        <p:nvPicPr>
          <p:cNvPr id="3" name="图片 2"/>
          <p:cNvPicPr>
            <a:picLocks noChangeAspect="1"/>
          </p:cNvPicPr>
          <p:nvPr/>
        </p:nvPicPr>
        <p:blipFill>
          <a:blip r:embed="rId2"/>
          <a:stretch>
            <a:fillRect/>
          </a:stretch>
        </p:blipFill>
        <p:spPr>
          <a:xfrm>
            <a:off x="399173" y="1774411"/>
            <a:ext cx="5396963" cy="2636447"/>
          </a:xfrm>
          <a:prstGeom prst="rect">
            <a:avLst/>
          </a:prstGeom>
        </p:spPr>
      </p:pic>
      <p:sp>
        <p:nvSpPr>
          <p:cNvPr id="9" name="文本框 8"/>
          <p:cNvSpPr txBox="1"/>
          <p:nvPr/>
        </p:nvSpPr>
        <p:spPr>
          <a:xfrm>
            <a:off x="827584" y="1374302"/>
            <a:ext cx="4418197" cy="400110"/>
          </a:xfrm>
          <a:prstGeom prst="rect">
            <a:avLst/>
          </a:prstGeom>
          <a:noFill/>
        </p:spPr>
        <p:txBody>
          <a:bodyPr wrap="none" rtlCol="0">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GAMIL2</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的多变量拟合效果（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RMSE</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12" name="图片 11"/>
          <p:cNvPicPr>
            <a:picLocks noChangeAspect="1"/>
          </p:cNvPicPr>
          <p:nvPr/>
        </p:nvPicPr>
        <p:blipFill>
          <a:blip r:embed="rId3"/>
          <a:stretch>
            <a:fillRect/>
          </a:stretch>
        </p:blipFill>
        <p:spPr>
          <a:xfrm>
            <a:off x="4443932" y="3717032"/>
            <a:ext cx="4630294" cy="2880320"/>
          </a:xfrm>
          <a:prstGeom prst="rect">
            <a:avLst/>
          </a:prstGeom>
        </p:spPr>
      </p:pic>
      <p:sp>
        <p:nvSpPr>
          <p:cNvPr id="13" name="文本框 12"/>
          <p:cNvSpPr txBox="1"/>
          <p:nvPr/>
        </p:nvSpPr>
        <p:spPr>
          <a:xfrm>
            <a:off x="2114466" y="4792488"/>
            <a:ext cx="2492990"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输出变量的聚类分析</a:t>
            </a:r>
          </a:p>
        </p:txBody>
      </p:sp>
    </p:spTree>
    <p:extLst>
      <p:ext uri="{BB962C8B-B14F-4D97-AF65-F5344CB8AC3E}">
        <p14:creationId xmlns:p14="http://schemas.microsoft.com/office/powerpoint/2010/main" val="279846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基于神经网络构建代理模式</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26</a:t>
            </a:fld>
            <a:endParaRPr lang="zh-CN" altLang="en-US"/>
          </a:p>
        </p:txBody>
      </p:sp>
      <p:grpSp>
        <p:nvGrpSpPr>
          <p:cNvPr id="8" name="组 50"/>
          <p:cNvGrpSpPr/>
          <p:nvPr/>
        </p:nvGrpSpPr>
        <p:grpSpPr>
          <a:xfrm>
            <a:off x="0" y="2636912"/>
            <a:ext cx="9259184" cy="3501200"/>
            <a:chOff x="1554984" y="2610506"/>
            <a:chExt cx="9259184" cy="3501200"/>
          </a:xfrm>
        </p:grpSpPr>
        <p:sp>
          <p:nvSpPr>
            <p:cNvPr id="10" name="文本框 9"/>
            <p:cNvSpPr txBox="1"/>
            <p:nvPr/>
          </p:nvSpPr>
          <p:spPr>
            <a:xfrm>
              <a:off x="8669472" y="5742374"/>
              <a:ext cx="1756657" cy="369332"/>
            </a:xfrm>
            <a:prstGeom prst="rect">
              <a:avLst/>
            </a:prstGeom>
            <a:noFill/>
          </p:spPr>
          <p:txBody>
            <a:bodyPr wrap="square" rtlCol="0">
              <a:spAutoFit/>
            </a:bodyPr>
            <a:lstStyle/>
            <a:p>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DBN</a:t>
              </a:r>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 光滑优化 </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1" name="组 48"/>
            <p:cNvGrpSpPr/>
            <p:nvPr/>
          </p:nvGrpSpPr>
          <p:grpSpPr>
            <a:xfrm>
              <a:off x="1554984" y="2610506"/>
              <a:ext cx="9259184" cy="3499520"/>
              <a:chOff x="1554984" y="2610506"/>
              <a:chExt cx="9259184" cy="3499520"/>
            </a:xfrm>
          </p:grpSpPr>
          <p:grpSp>
            <p:nvGrpSpPr>
              <p:cNvPr id="14" name="组合 13"/>
              <p:cNvGrpSpPr/>
              <p:nvPr/>
            </p:nvGrpSpPr>
            <p:grpSpPr>
              <a:xfrm rot="5400000">
                <a:off x="8243595" y="3179441"/>
                <a:ext cx="2419350" cy="2155268"/>
                <a:chOff x="923925" y="2343150"/>
                <a:chExt cx="2419350" cy="2155268"/>
              </a:xfrm>
            </p:grpSpPr>
            <p:sp>
              <p:nvSpPr>
                <p:cNvPr id="78" name="圆角矩形 77"/>
                <p:cNvSpPr/>
                <p:nvPr/>
              </p:nvSpPr>
              <p:spPr>
                <a:xfrm>
                  <a:off x="942974" y="2343150"/>
                  <a:ext cx="2400301" cy="4667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9" name="椭圆 78"/>
                <p:cNvSpPr/>
                <p:nvPr/>
              </p:nvSpPr>
              <p:spPr>
                <a:xfrm>
                  <a:off x="1076325"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 name="椭圆 79"/>
                <p:cNvSpPr/>
                <p:nvPr/>
              </p:nvSpPr>
              <p:spPr>
                <a:xfrm>
                  <a:off x="1466851"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 name="椭圆 80"/>
                <p:cNvSpPr/>
                <p:nvPr/>
              </p:nvSpPr>
              <p:spPr>
                <a:xfrm>
                  <a:off x="1857374"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 name="椭圆 81"/>
                <p:cNvSpPr/>
                <p:nvPr/>
              </p:nvSpPr>
              <p:spPr>
                <a:xfrm>
                  <a:off x="2219326"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3" name="椭圆 82"/>
                <p:cNvSpPr/>
                <p:nvPr/>
              </p:nvSpPr>
              <p:spPr>
                <a:xfrm>
                  <a:off x="2609852"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4" name="椭圆 83"/>
                <p:cNvSpPr/>
                <p:nvPr/>
              </p:nvSpPr>
              <p:spPr>
                <a:xfrm>
                  <a:off x="3000375"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5" name="椭圆 84"/>
                <p:cNvSpPr/>
                <p:nvPr/>
              </p:nvSpPr>
              <p:spPr>
                <a:xfrm>
                  <a:off x="2152648" y="29315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6" name="椭圆 85"/>
                <p:cNvSpPr/>
                <p:nvPr/>
              </p:nvSpPr>
              <p:spPr>
                <a:xfrm>
                  <a:off x="2152648" y="302680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椭圆 86"/>
                <p:cNvSpPr/>
                <p:nvPr/>
              </p:nvSpPr>
              <p:spPr>
                <a:xfrm>
                  <a:off x="2152648" y="31220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8" name="组 27"/>
                <p:cNvGrpSpPr/>
                <p:nvPr/>
              </p:nvGrpSpPr>
              <p:grpSpPr>
                <a:xfrm>
                  <a:off x="941066" y="4031693"/>
                  <a:ext cx="2400301" cy="466725"/>
                  <a:chOff x="7477124" y="2109787"/>
                  <a:chExt cx="2400301" cy="466725"/>
                </a:xfrm>
              </p:grpSpPr>
              <p:sp>
                <p:nvSpPr>
                  <p:cNvPr id="97" name="圆角矩形 96"/>
                  <p:cNvSpPr/>
                  <p:nvPr/>
                </p:nvSpPr>
                <p:spPr>
                  <a:xfrm>
                    <a:off x="7477124" y="2109787"/>
                    <a:ext cx="2400301" cy="4667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 name="椭圆 97"/>
                  <p:cNvSpPr/>
                  <p:nvPr/>
                </p:nvSpPr>
                <p:spPr>
                  <a:xfrm>
                    <a:off x="761047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 name="椭圆 98"/>
                  <p:cNvSpPr/>
                  <p:nvPr/>
                </p:nvSpPr>
                <p:spPr>
                  <a:xfrm>
                    <a:off x="8001001"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0" name="椭圆 99"/>
                  <p:cNvSpPr/>
                  <p:nvPr/>
                </p:nvSpPr>
                <p:spPr>
                  <a:xfrm>
                    <a:off x="8391524"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 name="椭圆 100"/>
                  <p:cNvSpPr/>
                  <p:nvPr/>
                </p:nvSpPr>
                <p:spPr>
                  <a:xfrm>
                    <a:off x="8753476"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2" name="椭圆 101"/>
                  <p:cNvSpPr/>
                  <p:nvPr/>
                </p:nvSpPr>
                <p:spPr>
                  <a:xfrm>
                    <a:off x="9144002"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3" name="椭圆 102"/>
                  <p:cNvSpPr/>
                  <p:nvPr/>
                </p:nvSpPr>
                <p:spPr>
                  <a:xfrm>
                    <a:off x="953452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9" name="组 28"/>
                <p:cNvGrpSpPr/>
                <p:nvPr/>
              </p:nvGrpSpPr>
              <p:grpSpPr>
                <a:xfrm>
                  <a:off x="923925" y="3271122"/>
                  <a:ext cx="2400301" cy="466725"/>
                  <a:chOff x="7477124" y="2109787"/>
                  <a:chExt cx="2400301" cy="466725"/>
                </a:xfrm>
              </p:grpSpPr>
              <p:sp>
                <p:nvSpPr>
                  <p:cNvPr id="90" name="圆角矩形 89"/>
                  <p:cNvSpPr/>
                  <p:nvPr/>
                </p:nvSpPr>
                <p:spPr>
                  <a:xfrm>
                    <a:off x="7477124" y="2109787"/>
                    <a:ext cx="2400301" cy="4667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1" name="椭圆 90"/>
                  <p:cNvSpPr/>
                  <p:nvPr/>
                </p:nvSpPr>
                <p:spPr>
                  <a:xfrm>
                    <a:off x="761047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 name="椭圆 91"/>
                  <p:cNvSpPr/>
                  <p:nvPr/>
                </p:nvSpPr>
                <p:spPr>
                  <a:xfrm>
                    <a:off x="8001001"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3" name="椭圆 92"/>
                  <p:cNvSpPr/>
                  <p:nvPr/>
                </p:nvSpPr>
                <p:spPr>
                  <a:xfrm>
                    <a:off x="8391524"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4" name="椭圆 93"/>
                  <p:cNvSpPr/>
                  <p:nvPr/>
                </p:nvSpPr>
                <p:spPr>
                  <a:xfrm>
                    <a:off x="8753476"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5" name="椭圆 94"/>
                  <p:cNvSpPr/>
                  <p:nvPr/>
                </p:nvSpPr>
                <p:spPr>
                  <a:xfrm>
                    <a:off x="9144002"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6" name="椭圆 95"/>
                  <p:cNvSpPr/>
                  <p:nvPr/>
                </p:nvSpPr>
                <p:spPr>
                  <a:xfrm>
                    <a:off x="953452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5" name="文本框 14"/>
              <p:cNvSpPr txBox="1"/>
              <p:nvPr/>
            </p:nvSpPr>
            <p:spPr>
              <a:xfrm>
                <a:off x="1720651" y="2692077"/>
                <a:ext cx="685800" cy="369332"/>
              </a:xfrm>
              <a:prstGeom prst="rect">
                <a:avLst/>
              </a:prstGeom>
              <a:noFill/>
            </p:spPr>
            <p:txBody>
              <a:bodyPr wrap="square" rtlCol="0">
                <a:spAutoFit/>
              </a:bodyPr>
              <a:lstStyle/>
              <a:p>
                <a:r>
                  <a:rPr kumimoji="1" lang="en-US" altLang="zh-CN" dirty="0" err="1">
                    <a:latin typeface="Times New Roman" panose="02020603050405020304" pitchFamily="18" charset="0"/>
                    <a:ea typeface="黑体" panose="02010609060101010101" pitchFamily="49" charset="-122"/>
                    <a:cs typeface="Times New Roman" panose="02020603050405020304" pitchFamily="18" charset="0"/>
                  </a:rPr>
                  <a:t>h</a:t>
                </a:r>
                <a:r>
                  <a:rPr kumimoji="1" lang="en-US" altLang="zh-CN" baseline="-25000" dirty="0" err="1">
                    <a:latin typeface="Times New Roman" panose="02020603050405020304" pitchFamily="18" charset="0"/>
                    <a:ea typeface="黑体" panose="02010609060101010101" pitchFamily="49" charset="-122"/>
                    <a:cs typeface="Times New Roman" panose="02020603050405020304" pitchFamily="18" charset="0"/>
                  </a:rPr>
                  <a:t>n</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2524442" y="2698512"/>
                <a:ext cx="685800" cy="369332"/>
              </a:xfrm>
              <a:prstGeom prst="rect">
                <a:avLst/>
              </a:prstGeom>
              <a:noFill/>
            </p:spPr>
            <p:txBody>
              <a:bodyPr wrap="square" rtlCol="0">
                <a:spAutoFit/>
              </a:bodyPr>
              <a:lstStyle/>
              <a:p>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h</a:t>
                </a:r>
                <a:r>
                  <a:rPr kumimoji="1" lang="en-US" altLang="zh-CN" baseline="-25000" dirty="0">
                    <a:latin typeface="Times New Roman" panose="02020603050405020304" pitchFamily="18" charset="0"/>
                    <a:ea typeface="黑体" panose="02010609060101010101" pitchFamily="49" charset="-122"/>
                    <a:cs typeface="Times New Roman" panose="02020603050405020304" pitchFamily="18" charset="0"/>
                  </a:rPr>
                  <a:t>1</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p:cNvSpPr txBox="1"/>
              <p:nvPr/>
            </p:nvSpPr>
            <p:spPr>
              <a:xfrm>
                <a:off x="3415624" y="2719943"/>
                <a:ext cx="685800" cy="369332"/>
              </a:xfrm>
              <a:prstGeom prst="rect">
                <a:avLst/>
              </a:prstGeom>
              <a:noFill/>
            </p:spPr>
            <p:txBody>
              <a:bodyPr wrap="square" rtlCol="0">
                <a:spAutoFit/>
              </a:bodyPr>
              <a:lstStyle/>
              <a:p>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x</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文本框 17"/>
              <p:cNvSpPr txBox="1"/>
              <p:nvPr/>
            </p:nvSpPr>
            <p:spPr>
              <a:xfrm>
                <a:off x="4529348" y="5034345"/>
                <a:ext cx="1143001"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变量</a:t>
                </a:r>
              </a:p>
            </p:txBody>
          </p:sp>
          <p:sp>
            <p:nvSpPr>
              <p:cNvPr id="19" name="文本框 18"/>
              <p:cNvSpPr txBox="1"/>
              <p:nvPr/>
            </p:nvSpPr>
            <p:spPr>
              <a:xfrm>
                <a:off x="4031170" y="4704352"/>
                <a:ext cx="108585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黑体" panose="02010609060101010101" pitchFamily="49" charset="-122"/>
                    <a:cs typeface="Times New Roman" panose="02020603050405020304" pitchFamily="18" charset="0"/>
                  </a:rPr>
                  <a:t>input</a:t>
                </a:r>
                <a:endParaRPr kumimoji="1"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圆角矩形 19"/>
              <p:cNvSpPr/>
              <p:nvPr/>
            </p:nvSpPr>
            <p:spPr>
              <a:xfrm>
                <a:off x="4274024" y="3962754"/>
                <a:ext cx="1659127" cy="5048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模式</a:t>
                </a:r>
              </a:p>
            </p:txBody>
          </p:sp>
          <p:sp>
            <p:nvSpPr>
              <p:cNvPr id="21" name="右箭头 20"/>
              <p:cNvSpPr/>
              <p:nvPr/>
            </p:nvSpPr>
            <p:spPr>
              <a:xfrm rot="10800000">
                <a:off x="8045545" y="3197892"/>
                <a:ext cx="286864" cy="292658"/>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文本框 21"/>
              <p:cNvSpPr txBox="1"/>
              <p:nvPr/>
            </p:nvSpPr>
            <p:spPr>
              <a:xfrm>
                <a:off x="6177014" y="4979069"/>
                <a:ext cx="1711230" cy="2769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rPr>
                  <a:t>有噪声的拟合</a:t>
                </a:r>
              </a:p>
            </p:txBody>
          </p:sp>
          <p:sp>
            <p:nvSpPr>
              <p:cNvPr id="23" name="文本框 22"/>
              <p:cNvSpPr txBox="1"/>
              <p:nvPr/>
            </p:nvSpPr>
            <p:spPr>
              <a:xfrm>
                <a:off x="6375395" y="3176613"/>
                <a:ext cx="1649678" cy="2769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rPr>
                  <a:t>无噪声的拟合</a:t>
                </a:r>
              </a:p>
            </p:txBody>
          </p:sp>
          <p:sp>
            <p:nvSpPr>
              <p:cNvPr id="24" name="文本框 23"/>
              <p:cNvSpPr txBox="1"/>
              <p:nvPr/>
            </p:nvSpPr>
            <p:spPr>
              <a:xfrm>
                <a:off x="4532087" y="3103861"/>
                <a:ext cx="1143001"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参数</a:t>
                </a:r>
              </a:p>
            </p:txBody>
          </p:sp>
          <p:grpSp>
            <p:nvGrpSpPr>
              <p:cNvPr id="25" name="组合 24"/>
              <p:cNvGrpSpPr/>
              <p:nvPr/>
            </p:nvGrpSpPr>
            <p:grpSpPr>
              <a:xfrm rot="16200000">
                <a:off x="1520825" y="3155950"/>
                <a:ext cx="2419350" cy="2155268"/>
                <a:chOff x="923925" y="2343150"/>
                <a:chExt cx="2419350" cy="2155268"/>
              </a:xfrm>
            </p:grpSpPr>
            <p:sp>
              <p:nvSpPr>
                <p:cNvPr id="52" name="圆角矩形 51"/>
                <p:cNvSpPr/>
                <p:nvPr/>
              </p:nvSpPr>
              <p:spPr>
                <a:xfrm>
                  <a:off x="942974" y="2343150"/>
                  <a:ext cx="2400301" cy="4667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椭圆 52"/>
                <p:cNvSpPr/>
                <p:nvPr/>
              </p:nvSpPr>
              <p:spPr>
                <a:xfrm>
                  <a:off x="1076325"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椭圆 53"/>
                <p:cNvSpPr/>
                <p:nvPr/>
              </p:nvSpPr>
              <p:spPr>
                <a:xfrm>
                  <a:off x="1466851"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椭圆 54"/>
                <p:cNvSpPr/>
                <p:nvPr/>
              </p:nvSpPr>
              <p:spPr>
                <a:xfrm>
                  <a:off x="1857374"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椭圆 55"/>
                <p:cNvSpPr/>
                <p:nvPr/>
              </p:nvSpPr>
              <p:spPr>
                <a:xfrm>
                  <a:off x="2219326"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椭圆 56"/>
                <p:cNvSpPr/>
                <p:nvPr/>
              </p:nvSpPr>
              <p:spPr>
                <a:xfrm>
                  <a:off x="2609852"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椭圆 57"/>
                <p:cNvSpPr/>
                <p:nvPr/>
              </p:nvSpPr>
              <p:spPr>
                <a:xfrm>
                  <a:off x="3000375" y="2447925"/>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椭圆 58"/>
                <p:cNvSpPr/>
                <p:nvPr/>
              </p:nvSpPr>
              <p:spPr>
                <a:xfrm>
                  <a:off x="2152648" y="29315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椭圆 59"/>
                <p:cNvSpPr/>
                <p:nvPr/>
              </p:nvSpPr>
              <p:spPr>
                <a:xfrm>
                  <a:off x="2152648" y="302680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椭圆 60"/>
                <p:cNvSpPr/>
                <p:nvPr/>
              </p:nvSpPr>
              <p:spPr>
                <a:xfrm>
                  <a:off x="2152648" y="31220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2" name="组 27"/>
                <p:cNvGrpSpPr/>
                <p:nvPr/>
              </p:nvGrpSpPr>
              <p:grpSpPr>
                <a:xfrm>
                  <a:off x="941066" y="4031693"/>
                  <a:ext cx="2400301" cy="466725"/>
                  <a:chOff x="7477124" y="2109787"/>
                  <a:chExt cx="2400301" cy="466725"/>
                </a:xfrm>
              </p:grpSpPr>
              <p:sp>
                <p:nvSpPr>
                  <p:cNvPr id="71" name="圆角矩形 70"/>
                  <p:cNvSpPr/>
                  <p:nvPr/>
                </p:nvSpPr>
                <p:spPr>
                  <a:xfrm>
                    <a:off x="7477124" y="2109787"/>
                    <a:ext cx="2400301" cy="4667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2" name="椭圆 71"/>
                  <p:cNvSpPr/>
                  <p:nvPr/>
                </p:nvSpPr>
                <p:spPr>
                  <a:xfrm>
                    <a:off x="761047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3" name="椭圆 72"/>
                  <p:cNvSpPr/>
                  <p:nvPr/>
                </p:nvSpPr>
                <p:spPr>
                  <a:xfrm>
                    <a:off x="8001001"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4" name="椭圆 73"/>
                  <p:cNvSpPr/>
                  <p:nvPr/>
                </p:nvSpPr>
                <p:spPr>
                  <a:xfrm>
                    <a:off x="8391524"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5" name="椭圆 74"/>
                  <p:cNvSpPr/>
                  <p:nvPr/>
                </p:nvSpPr>
                <p:spPr>
                  <a:xfrm>
                    <a:off x="8753476"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6" name="椭圆 75"/>
                  <p:cNvSpPr/>
                  <p:nvPr/>
                </p:nvSpPr>
                <p:spPr>
                  <a:xfrm>
                    <a:off x="9144002"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 name="椭圆 76"/>
                  <p:cNvSpPr/>
                  <p:nvPr/>
                </p:nvSpPr>
                <p:spPr>
                  <a:xfrm>
                    <a:off x="953452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3" name="组 28"/>
                <p:cNvGrpSpPr/>
                <p:nvPr/>
              </p:nvGrpSpPr>
              <p:grpSpPr>
                <a:xfrm>
                  <a:off x="923925" y="3271122"/>
                  <a:ext cx="2400301" cy="466725"/>
                  <a:chOff x="7477124" y="2109787"/>
                  <a:chExt cx="2400301" cy="466725"/>
                </a:xfrm>
              </p:grpSpPr>
              <p:sp>
                <p:nvSpPr>
                  <p:cNvPr id="64" name="圆角矩形 63"/>
                  <p:cNvSpPr/>
                  <p:nvPr/>
                </p:nvSpPr>
                <p:spPr>
                  <a:xfrm>
                    <a:off x="7477124" y="2109787"/>
                    <a:ext cx="2400301" cy="466725"/>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5" name="椭圆 64"/>
                  <p:cNvSpPr/>
                  <p:nvPr/>
                </p:nvSpPr>
                <p:spPr>
                  <a:xfrm>
                    <a:off x="761047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6" name="椭圆 65"/>
                  <p:cNvSpPr/>
                  <p:nvPr/>
                </p:nvSpPr>
                <p:spPr>
                  <a:xfrm>
                    <a:off x="8001001"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椭圆 66"/>
                  <p:cNvSpPr/>
                  <p:nvPr/>
                </p:nvSpPr>
                <p:spPr>
                  <a:xfrm>
                    <a:off x="8391524"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椭圆 67"/>
                  <p:cNvSpPr/>
                  <p:nvPr/>
                </p:nvSpPr>
                <p:spPr>
                  <a:xfrm>
                    <a:off x="8753476"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9" name="椭圆 68"/>
                  <p:cNvSpPr/>
                  <p:nvPr/>
                </p:nvSpPr>
                <p:spPr>
                  <a:xfrm>
                    <a:off x="9144002"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 name="椭圆 69"/>
                  <p:cNvSpPr/>
                  <p:nvPr/>
                </p:nvSpPr>
                <p:spPr>
                  <a:xfrm>
                    <a:off x="9534525" y="2214562"/>
                    <a:ext cx="247650" cy="24765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26" name="圆角矩形 25"/>
              <p:cNvSpPr/>
              <p:nvPr/>
            </p:nvSpPr>
            <p:spPr>
              <a:xfrm>
                <a:off x="6391539" y="3988787"/>
                <a:ext cx="1286969" cy="570601"/>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Base</a:t>
                </a:r>
                <a:r>
                  <a:rPr kumimoji="1"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Level</a:t>
                </a:r>
                <a:endParaRPr kumimoji="1"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kumimoji="1"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代理模式</a:t>
                </a:r>
              </a:p>
            </p:txBody>
          </p:sp>
          <p:cxnSp>
            <p:nvCxnSpPr>
              <p:cNvPr id="27" name="肘形连接符 26"/>
              <p:cNvCxnSpPr>
                <a:endCxn id="71" idx="2"/>
              </p:cNvCxnSpPr>
              <p:nvPr/>
            </p:nvCxnSpPr>
            <p:spPr>
              <a:xfrm rot="16200000" flipV="1">
                <a:off x="3667412" y="4366690"/>
                <a:ext cx="1002659" cy="721214"/>
              </a:xfrm>
              <a:prstGeom prst="bentConnector4">
                <a:avLst>
                  <a:gd name="adj1" fmla="val 364"/>
                  <a:gd name="adj2" fmla="val 68303"/>
                </a:avLst>
              </a:prstGeom>
              <a:ln>
                <a:tailEnd type="triangle"/>
              </a:ln>
            </p:spPr>
            <p:style>
              <a:lnRef idx="3">
                <a:schemeClr val="dk1"/>
              </a:lnRef>
              <a:fillRef idx="0">
                <a:schemeClr val="dk1"/>
              </a:fillRef>
              <a:effectRef idx="2">
                <a:schemeClr val="dk1"/>
              </a:effectRef>
              <a:fontRef idx="minor">
                <a:schemeClr val="tx1"/>
              </a:fontRef>
            </p:style>
          </p:cxnSp>
          <p:cxnSp>
            <p:nvCxnSpPr>
              <p:cNvPr id="28" name="肘形连接符 27"/>
              <p:cNvCxnSpPr>
                <a:stCxn id="24" idx="3"/>
                <a:endCxn id="26" idx="1"/>
              </p:cNvCxnSpPr>
              <p:nvPr/>
            </p:nvCxnSpPr>
            <p:spPr>
              <a:xfrm>
                <a:off x="5675088" y="3288527"/>
                <a:ext cx="716451" cy="98556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9" name="肘形连接符 28"/>
              <p:cNvCxnSpPr>
                <a:stCxn id="18" idx="3"/>
                <a:endCxn id="26" idx="1"/>
              </p:cNvCxnSpPr>
              <p:nvPr/>
            </p:nvCxnSpPr>
            <p:spPr>
              <a:xfrm flipV="1">
                <a:off x="5672349" y="4274088"/>
                <a:ext cx="719190" cy="94492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0" name="肘形连接符 29"/>
              <p:cNvCxnSpPr>
                <a:stCxn id="22" idx="3"/>
                <a:endCxn id="97" idx="2"/>
              </p:cNvCxnSpPr>
              <p:nvPr/>
            </p:nvCxnSpPr>
            <p:spPr>
              <a:xfrm flipV="1">
                <a:off x="7888244" y="4264692"/>
                <a:ext cx="487392" cy="852877"/>
              </a:xfrm>
              <a:prstGeom prst="bentConnector5">
                <a:avLst>
                  <a:gd name="adj1" fmla="val 46903"/>
                  <a:gd name="adj2" fmla="val 44439"/>
                  <a:gd name="adj3" fmla="val 53097"/>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24" idx="2"/>
                <a:endCxn id="20" idx="0"/>
              </p:cNvCxnSpPr>
              <p:nvPr/>
            </p:nvCxnSpPr>
            <p:spPr>
              <a:xfrm>
                <a:off x="5103588" y="3473193"/>
                <a:ext cx="0" cy="489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p:cNvCxnSpPr>
                <a:stCxn id="20" idx="2"/>
                <a:endCxn id="18" idx="0"/>
              </p:cNvCxnSpPr>
              <p:nvPr/>
            </p:nvCxnSpPr>
            <p:spPr>
              <a:xfrm flipH="1">
                <a:off x="5100849" y="4467579"/>
                <a:ext cx="2739" cy="566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p:cNvCxnSpPr>
                <a:stCxn id="26" idx="2"/>
                <a:endCxn id="22" idx="0"/>
              </p:cNvCxnSpPr>
              <p:nvPr/>
            </p:nvCxnSpPr>
            <p:spPr>
              <a:xfrm flipH="1">
                <a:off x="7032629" y="4559388"/>
                <a:ext cx="2395" cy="419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10128368" y="2654577"/>
                <a:ext cx="685800" cy="369332"/>
              </a:xfrm>
              <a:prstGeom prst="rect">
                <a:avLst/>
              </a:prstGeom>
              <a:noFill/>
            </p:spPr>
            <p:txBody>
              <a:bodyPr wrap="square" rtlCol="0">
                <a:spAutoFit/>
              </a:bodyPr>
              <a:lstStyle/>
              <a:p>
                <a:r>
                  <a:rPr kumimoji="1" lang="en-US" altLang="zh-CN" dirty="0" err="1">
                    <a:latin typeface="Times New Roman" panose="02020603050405020304" pitchFamily="18" charset="0"/>
                    <a:ea typeface="黑体" panose="02010609060101010101" pitchFamily="49" charset="-122"/>
                    <a:cs typeface="Times New Roman" panose="02020603050405020304" pitchFamily="18" charset="0"/>
                  </a:rPr>
                  <a:t>h</a:t>
                </a:r>
                <a:r>
                  <a:rPr kumimoji="1" lang="en-US" altLang="zh-CN" baseline="-25000" dirty="0" err="1">
                    <a:latin typeface="Times New Roman" panose="02020603050405020304" pitchFamily="18" charset="0"/>
                    <a:ea typeface="黑体" panose="02010609060101010101" pitchFamily="49" charset="-122"/>
                    <a:cs typeface="Times New Roman" panose="02020603050405020304" pitchFamily="18" charset="0"/>
                  </a:rPr>
                  <a:t>n</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文本框 34"/>
              <p:cNvSpPr txBox="1"/>
              <p:nvPr/>
            </p:nvSpPr>
            <p:spPr>
              <a:xfrm>
                <a:off x="9155257" y="2659665"/>
                <a:ext cx="685800" cy="369332"/>
              </a:xfrm>
              <a:prstGeom prst="rect">
                <a:avLst/>
              </a:prstGeom>
              <a:noFill/>
            </p:spPr>
            <p:txBody>
              <a:bodyPr wrap="square" rtlCol="0">
                <a:spAutoFit/>
              </a:bodyPr>
              <a:lstStyle/>
              <a:p>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h</a:t>
                </a:r>
                <a:r>
                  <a:rPr kumimoji="1" lang="en-US" altLang="zh-CN" baseline="-25000" dirty="0">
                    <a:latin typeface="Times New Roman" panose="02020603050405020304" pitchFamily="18" charset="0"/>
                    <a:ea typeface="黑体" panose="02010609060101010101" pitchFamily="49" charset="-122"/>
                    <a:cs typeface="Times New Roman" panose="02020603050405020304" pitchFamily="18" charset="0"/>
                  </a:rPr>
                  <a:t>1</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文本框 35"/>
              <p:cNvSpPr txBox="1"/>
              <p:nvPr/>
            </p:nvSpPr>
            <p:spPr>
              <a:xfrm>
                <a:off x="8430161" y="2678543"/>
                <a:ext cx="685800" cy="369332"/>
              </a:xfrm>
              <a:prstGeom prst="rect">
                <a:avLst/>
              </a:prstGeom>
              <a:noFill/>
            </p:spPr>
            <p:txBody>
              <a:bodyPr wrap="square" rtlCol="0">
                <a:spAutoFit/>
              </a:bodyPr>
              <a:lstStyle/>
              <a:p>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x</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文本框 36"/>
              <p:cNvSpPr txBox="1"/>
              <p:nvPr/>
            </p:nvSpPr>
            <p:spPr>
              <a:xfrm>
                <a:off x="7347279" y="4536812"/>
                <a:ext cx="108585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黑体" panose="02010609060101010101" pitchFamily="49" charset="-122"/>
                    <a:cs typeface="Times New Roman" panose="02020603050405020304" pitchFamily="18" charset="0"/>
                  </a:rPr>
                  <a:t>input</a:t>
                </a:r>
                <a:endParaRPr kumimoji="1"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文本框 37"/>
              <p:cNvSpPr txBox="1"/>
              <p:nvPr/>
            </p:nvSpPr>
            <p:spPr>
              <a:xfrm>
                <a:off x="7682873" y="2872974"/>
                <a:ext cx="108585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黑体" panose="02010609060101010101" pitchFamily="49" charset="-122"/>
                    <a:cs typeface="Times New Roman" panose="02020603050405020304" pitchFamily="18" charset="0"/>
                  </a:rPr>
                  <a:t>output</a:t>
                </a:r>
                <a:endParaRPr kumimoji="1"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右箭头 38"/>
              <p:cNvSpPr/>
              <p:nvPr/>
            </p:nvSpPr>
            <p:spPr>
              <a:xfrm rot="10800000">
                <a:off x="3042085" y="3776380"/>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右箭头 39"/>
              <p:cNvSpPr/>
              <p:nvPr/>
            </p:nvSpPr>
            <p:spPr>
              <a:xfrm rot="10800000">
                <a:off x="2203886" y="3788394"/>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右箭头 40"/>
              <p:cNvSpPr/>
              <p:nvPr/>
            </p:nvSpPr>
            <p:spPr>
              <a:xfrm rot="10800000">
                <a:off x="9671485" y="4589180"/>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右箭头 41"/>
              <p:cNvSpPr/>
              <p:nvPr/>
            </p:nvSpPr>
            <p:spPr>
              <a:xfrm rot="10800000">
                <a:off x="8833286" y="4601194"/>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右箭头 42"/>
              <p:cNvSpPr/>
              <p:nvPr/>
            </p:nvSpPr>
            <p:spPr>
              <a:xfrm>
                <a:off x="3042085" y="4361184"/>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右箭头 43"/>
              <p:cNvSpPr/>
              <p:nvPr/>
            </p:nvSpPr>
            <p:spPr>
              <a:xfrm>
                <a:off x="2203886" y="4373198"/>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右箭头 44"/>
              <p:cNvSpPr/>
              <p:nvPr/>
            </p:nvSpPr>
            <p:spPr>
              <a:xfrm>
                <a:off x="9697467" y="3815424"/>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右箭头 45"/>
              <p:cNvSpPr/>
              <p:nvPr/>
            </p:nvSpPr>
            <p:spPr>
              <a:xfrm>
                <a:off x="8859268" y="3840138"/>
                <a:ext cx="279560" cy="19820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任意形状 40"/>
              <p:cNvSpPr/>
              <p:nvPr/>
            </p:nvSpPr>
            <p:spPr>
              <a:xfrm>
                <a:off x="4201119" y="2861188"/>
                <a:ext cx="3690583" cy="2625213"/>
              </a:xfrm>
              <a:custGeom>
                <a:avLst/>
                <a:gdLst>
                  <a:gd name="connsiteX0" fmla="*/ 58994 w 4011562"/>
                  <a:gd name="connsiteY0" fmla="*/ 0 h 2625213"/>
                  <a:gd name="connsiteX1" fmla="*/ 2175388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58994 w 4011562"/>
                  <a:gd name="connsiteY6" fmla="*/ 0 h 2625213"/>
                  <a:gd name="connsiteX0" fmla="*/ 14749 w 4011562"/>
                  <a:gd name="connsiteY0" fmla="*/ 7374 h 2625213"/>
                  <a:gd name="connsiteX1" fmla="*/ 2175388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62" h="2625213">
                    <a:moveTo>
                      <a:pt x="14749" y="7374"/>
                    </a:moveTo>
                    <a:lnTo>
                      <a:pt x="2175388" y="0"/>
                    </a:lnTo>
                    <a:lnTo>
                      <a:pt x="2175388" y="1032388"/>
                    </a:lnTo>
                    <a:lnTo>
                      <a:pt x="4011562" y="1017639"/>
                    </a:lnTo>
                    <a:lnTo>
                      <a:pt x="4011562" y="2625213"/>
                    </a:lnTo>
                    <a:lnTo>
                      <a:pt x="0" y="2603091"/>
                    </a:lnTo>
                    <a:cubicBezTo>
                      <a:pt x="4916" y="1737852"/>
                      <a:pt x="9833" y="872613"/>
                      <a:pt x="14749" y="7374"/>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任意形状 99"/>
              <p:cNvSpPr/>
              <p:nvPr/>
            </p:nvSpPr>
            <p:spPr>
              <a:xfrm rot="10800000">
                <a:off x="6302949" y="2694769"/>
                <a:ext cx="4390644" cy="2877520"/>
              </a:xfrm>
              <a:custGeom>
                <a:avLst/>
                <a:gdLst>
                  <a:gd name="connsiteX0" fmla="*/ 58994 w 4011562"/>
                  <a:gd name="connsiteY0" fmla="*/ 0 h 2625213"/>
                  <a:gd name="connsiteX1" fmla="*/ 2175388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58994 w 4011562"/>
                  <a:gd name="connsiteY6" fmla="*/ 0 h 2625213"/>
                  <a:gd name="connsiteX0" fmla="*/ 14749 w 4011562"/>
                  <a:gd name="connsiteY0" fmla="*/ 7374 h 2625213"/>
                  <a:gd name="connsiteX1" fmla="*/ 2175388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175388 w 4011562"/>
                  <a:gd name="connsiteY1" fmla="*/ 0 h 2625213"/>
                  <a:gd name="connsiteX2" fmla="*/ 2175388 w 4011562"/>
                  <a:gd name="connsiteY2" fmla="*/ 1778892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175388 w 4011562"/>
                  <a:gd name="connsiteY1" fmla="*/ 0 h 2625213"/>
                  <a:gd name="connsiteX2" fmla="*/ 2175388 w 4011562"/>
                  <a:gd name="connsiteY2" fmla="*/ 1778892 h 2625213"/>
                  <a:gd name="connsiteX3" fmla="*/ 4002464 w 4011562"/>
                  <a:gd name="connsiteY3" fmla="*/ 1755040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175388 w 4011562"/>
                  <a:gd name="connsiteY1" fmla="*/ 0 h 2625213"/>
                  <a:gd name="connsiteX2" fmla="*/ 2175388 w 4011562"/>
                  <a:gd name="connsiteY2" fmla="*/ 1778892 h 2625213"/>
                  <a:gd name="connsiteX3" fmla="*/ 3993366 w 4011562"/>
                  <a:gd name="connsiteY3" fmla="*/ 172772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175388 w 4011562"/>
                  <a:gd name="connsiteY1" fmla="*/ 0 h 2625213"/>
                  <a:gd name="connsiteX2" fmla="*/ 2175388 w 4011562"/>
                  <a:gd name="connsiteY2" fmla="*/ 1778892 h 2625213"/>
                  <a:gd name="connsiteX3" fmla="*/ 3975169 w 4011562"/>
                  <a:gd name="connsiteY3" fmla="*/ 1755040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3993365"/>
                  <a:gd name="connsiteY0" fmla="*/ 7374 h 2634316"/>
                  <a:gd name="connsiteX1" fmla="*/ 2175388 w 3993365"/>
                  <a:gd name="connsiteY1" fmla="*/ 0 h 2634316"/>
                  <a:gd name="connsiteX2" fmla="*/ 2175388 w 3993365"/>
                  <a:gd name="connsiteY2" fmla="*/ 1778892 h 2634316"/>
                  <a:gd name="connsiteX3" fmla="*/ 3975169 w 3993365"/>
                  <a:gd name="connsiteY3" fmla="*/ 1755040 h 2634316"/>
                  <a:gd name="connsiteX4" fmla="*/ 3993365 w 3993365"/>
                  <a:gd name="connsiteY4" fmla="*/ 2634316 h 2634316"/>
                  <a:gd name="connsiteX5" fmla="*/ 0 w 3993365"/>
                  <a:gd name="connsiteY5" fmla="*/ 2603091 h 2634316"/>
                  <a:gd name="connsiteX6" fmla="*/ 14749 w 3993365"/>
                  <a:gd name="connsiteY6" fmla="*/ 7374 h 2634316"/>
                  <a:gd name="connsiteX0" fmla="*/ 14749 w 3975572"/>
                  <a:gd name="connsiteY0" fmla="*/ 7374 h 2652524"/>
                  <a:gd name="connsiteX1" fmla="*/ 2175388 w 3975572"/>
                  <a:gd name="connsiteY1" fmla="*/ 0 h 2652524"/>
                  <a:gd name="connsiteX2" fmla="*/ 2175388 w 3975572"/>
                  <a:gd name="connsiteY2" fmla="*/ 1778892 h 2652524"/>
                  <a:gd name="connsiteX3" fmla="*/ 3975169 w 3975572"/>
                  <a:gd name="connsiteY3" fmla="*/ 1755040 h 2652524"/>
                  <a:gd name="connsiteX4" fmla="*/ 3966070 w 3975572"/>
                  <a:gd name="connsiteY4" fmla="*/ 2652524 h 2652524"/>
                  <a:gd name="connsiteX5" fmla="*/ 0 w 3975572"/>
                  <a:gd name="connsiteY5" fmla="*/ 2603091 h 2652524"/>
                  <a:gd name="connsiteX6" fmla="*/ 14749 w 3975572"/>
                  <a:gd name="connsiteY6" fmla="*/ 7374 h 2652524"/>
                  <a:gd name="connsiteX0" fmla="*/ 14749 w 3975572"/>
                  <a:gd name="connsiteY0" fmla="*/ 7374 h 2607006"/>
                  <a:gd name="connsiteX1" fmla="*/ 2175388 w 3975572"/>
                  <a:gd name="connsiteY1" fmla="*/ 0 h 2607006"/>
                  <a:gd name="connsiteX2" fmla="*/ 2175388 w 3975572"/>
                  <a:gd name="connsiteY2" fmla="*/ 1778892 h 2607006"/>
                  <a:gd name="connsiteX3" fmla="*/ 3975169 w 3975572"/>
                  <a:gd name="connsiteY3" fmla="*/ 1755040 h 2607006"/>
                  <a:gd name="connsiteX4" fmla="*/ 3966070 w 3975572"/>
                  <a:gd name="connsiteY4" fmla="*/ 2607006 h 2607006"/>
                  <a:gd name="connsiteX5" fmla="*/ 0 w 3975572"/>
                  <a:gd name="connsiteY5" fmla="*/ 2603091 h 2607006"/>
                  <a:gd name="connsiteX6" fmla="*/ 14749 w 3975572"/>
                  <a:gd name="connsiteY6" fmla="*/ 7374 h 260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5572" h="2607006">
                    <a:moveTo>
                      <a:pt x="14749" y="7374"/>
                    </a:moveTo>
                    <a:lnTo>
                      <a:pt x="2175388" y="0"/>
                    </a:lnTo>
                    <a:lnTo>
                      <a:pt x="2175388" y="1778892"/>
                    </a:lnTo>
                    <a:lnTo>
                      <a:pt x="3975169" y="1755040"/>
                    </a:lnTo>
                    <a:cubicBezTo>
                      <a:pt x="3978202" y="2045098"/>
                      <a:pt x="3963037" y="2316948"/>
                      <a:pt x="3966070" y="2607006"/>
                    </a:cubicBezTo>
                    <a:lnTo>
                      <a:pt x="0" y="2603091"/>
                    </a:lnTo>
                    <a:cubicBezTo>
                      <a:pt x="4916" y="1737852"/>
                      <a:pt x="9833" y="872613"/>
                      <a:pt x="14749" y="7374"/>
                    </a:cubicBezTo>
                    <a:close/>
                  </a:path>
                </a:pathLst>
              </a:cu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文本框 48"/>
              <p:cNvSpPr txBox="1"/>
              <p:nvPr/>
            </p:nvSpPr>
            <p:spPr>
              <a:xfrm>
                <a:off x="2685613" y="5698914"/>
                <a:ext cx="1843735" cy="369332"/>
              </a:xfrm>
              <a:prstGeom prst="rect">
                <a:avLst/>
              </a:prstGeom>
              <a:noFill/>
            </p:spPr>
            <p:txBody>
              <a:bodyPr wrap="square" rtlCol="0">
                <a:spAutoFit/>
              </a:bodyPr>
              <a:lstStyle/>
              <a:p>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DBN</a:t>
                </a:r>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 网络训练 </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文本框 49"/>
              <p:cNvSpPr txBox="1"/>
              <p:nvPr/>
            </p:nvSpPr>
            <p:spPr>
              <a:xfrm>
                <a:off x="6105462" y="5740694"/>
                <a:ext cx="2662373" cy="369332"/>
              </a:xfrm>
              <a:prstGeom prst="rect">
                <a:avLst/>
              </a:prstGeom>
              <a:noFill/>
            </p:spPr>
            <p:txBody>
              <a:bodyPr wrap="square" rtlCol="0">
                <a:spAutoFit/>
              </a:bodyPr>
              <a:lstStyle/>
              <a:p>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基础回归</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任意形状 123"/>
              <p:cNvSpPr/>
              <p:nvPr/>
            </p:nvSpPr>
            <p:spPr>
              <a:xfrm>
                <a:off x="1554984" y="2610506"/>
                <a:ext cx="4160783" cy="3042168"/>
              </a:xfrm>
              <a:custGeom>
                <a:avLst/>
                <a:gdLst>
                  <a:gd name="connsiteX0" fmla="*/ 58994 w 4011562"/>
                  <a:gd name="connsiteY0" fmla="*/ 0 h 2625213"/>
                  <a:gd name="connsiteX1" fmla="*/ 2175388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58994 w 4011562"/>
                  <a:gd name="connsiteY6" fmla="*/ 0 h 2625213"/>
                  <a:gd name="connsiteX0" fmla="*/ 14749 w 4011562"/>
                  <a:gd name="connsiteY0" fmla="*/ 7374 h 2625213"/>
                  <a:gd name="connsiteX1" fmla="*/ 2175388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175388 w 4011562"/>
                  <a:gd name="connsiteY2" fmla="*/ 103238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359460 w 4011562"/>
                  <a:gd name="connsiteY2" fmla="*/ 1006289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388525 w 4011562"/>
                  <a:gd name="connsiteY2" fmla="*/ 988890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349774 w 4011562"/>
                  <a:gd name="connsiteY2" fmla="*/ 1850178 h 2625213"/>
                  <a:gd name="connsiteX3" fmla="*/ 4011562 w 4011562"/>
                  <a:gd name="connsiteY3" fmla="*/ 1017639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349774 w 4011562"/>
                  <a:gd name="connsiteY2" fmla="*/ 1850178 h 2625213"/>
                  <a:gd name="connsiteX3" fmla="*/ 4011562 w 4011562"/>
                  <a:gd name="connsiteY3" fmla="*/ 1809328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378838 w 4011562"/>
                  <a:gd name="connsiteY2" fmla="*/ 1850178 h 2625213"/>
                  <a:gd name="connsiteX3" fmla="*/ 4011562 w 4011562"/>
                  <a:gd name="connsiteY3" fmla="*/ 1809328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378838 w 4011562"/>
                  <a:gd name="connsiteY2" fmla="*/ 1806679 h 2625213"/>
                  <a:gd name="connsiteX3" fmla="*/ 4011562 w 4011562"/>
                  <a:gd name="connsiteY3" fmla="*/ 1809328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7374 h 2625213"/>
                  <a:gd name="connsiteX1" fmla="*/ 2388524 w 4011562"/>
                  <a:gd name="connsiteY1" fmla="*/ 0 h 2625213"/>
                  <a:gd name="connsiteX2" fmla="*/ 2514469 w 4011562"/>
                  <a:gd name="connsiteY2" fmla="*/ 1806679 h 2625213"/>
                  <a:gd name="connsiteX3" fmla="*/ 4011562 w 4011562"/>
                  <a:gd name="connsiteY3" fmla="*/ 1809328 h 2625213"/>
                  <a:gd name="connsiteX4" fmla="*/ 4011562 w 4011562"/>
                  <a:gd name="connsiteY4" fmla="*/ 2625213 h 2625213"/>
                  <a:gd name="connsiteX5" fmla="*/ 0 w 4011562"/>
                  <a:gd name="connsiteY5" fmla="*/ 2603091 h 2625213"/>
                  <a:gd name="connsiteX6" fmla="*/ 14749 w 4011562"/>
                  <a:gd name="connsiteY6" fmla="*/ 7374 h 2625213"/>
                  <a:gd name="connsiteX0" fmla="*/ 14749 w 4011562"/>
                  <a:gd name="connsiteY0" fmla="*/ 16074 h 2633913"/>
                  <a:gd name="connsiteX1" fmla="*/ 2504780 w 4011562"/>
                  <a:gd name="connsiteY1" fmla="*/ 0 h 2633913"/>
                  <a:gd name="connsiteX2" fmla="*/ 2514469 w 4011562"/>
                  <a:gd name="connsiteY2" fmla="*/ 1815379 h 2633913"/>
                  <a:gd name="connsiteX3" fmla="*/ 4011562 w 4011562"/>
                  <a:gd name="connsiteY3" fmla="*/ 1818028 h 2633913"/>
                  <a:gd name="connsiteX4" fmla="*/ 4011562 w 4011562"/>
                  <a:gd name="connsiteY4" fmla="*/ 2633913 h 2633913"/>
                  <a:gd name="connsiteX5" fmla="*/ 0 w 4011562"/>
                  <a:gd name="connsiteY5" fmla="*/ 2611791 h 2633913"/>
                  <a:gd name="connsiteX6" fmla="*/ 14749 w 4011562"/>
                  <a:gd name="connsiteY6" fmla="*/ 16074 h 263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62" h="2633913">
                    <a:moveTo>
                      <a:pt x="14749" y="16074"/>
                    </a:moveTo>
                    <a:lnTo>
                      <a:pt x="2504780" y="0"/>
                    </a:lnTo>
                    <a:cubicBezTo>
                      <a:pt x="2504780" y="329630"/>
                      <a:pt x="2514469" y="1485749"/>
                      <a:pt x="2514469" y="1815379"/>
                    </a:cubicBezTo>
                    <a:lnTo>
                      <a:pt x="4011562" y="1818028"/>
                    </a:lnTo>
                    <a:lnTo>
                      <a:pt x="4011562" y="2633913"/>
                    </a:lnTo>
                    <a:lnTo>
                      <a:pt x="0" y="2611791"/>
                    </a:lnTo>
                    <a:cubicBezTo>
                      <a:pt x="4916" y="1746552"/>
                      <a:pt x="9833" y="881313"/>
                      <a:pt x="14749" y="16074"/>
                    </a:cubicBez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04" name="文本框 103"/>
          <p:cNvSpPr txBox="1"/>
          <p:nvPr/>
        </p:nvSpPr>
        <p:spPr>
          <a:xfrm>
            <a:off x="2546440" y="1569726"/>
            <a:ext cx="404142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N" altLang="en-US" sz="2400" dirty="0">
                <a:latin typeface="黑体" panose="02010609060101010101" pitchFamily="49" charset="-122"/>
                <a:ea typeface="黑体" panose="02010609060101010101" pitchFamily="49" charset="-122"/>
              </a:rPr>
              <a:t>深度信任网络优化代理模式</a:t>
            </a:r>
          </a:p>
        </p:txBody>
      </p:sp>
      <p:sp>
        <p:nvSpPr>
          <p:cNvPr id="105" name="矩形 104"/>
          <p:cNvSpPr/>
          <p:nvPr/>
        </p:nvSpPr>
        <p:spPr>
          <a:xfrm>
            <a:off x="1562637" y="2142070"/>
            <a:ext cx="6370655" cy="400110"/>
          </a:xfrm>
          <a:prstGeom prst="rect">
            <a:avLst/>
          </a:prstGeom>
        </p:spPr>
        <p:txBody>
          <a:bodyPr wrap="none">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DBN</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模型能够自动捕捉多个变量之间的联合知识和规律</a:t>
            </a:r>
          </a:p>
        </p:txBody>
      </p:sp>
    </p:spTree>
    <p:extLst>
      <p:ext uri="{BB962C8B-B14F-4D97-AF65-F5344CB8AC3E}">
        <p14:creationId xmlns:p14="http://schemas.microsoft.com/office/powerpoint/2010/main" val="307569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代理模式拟合效果</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27</a:t>
            </a:fld>
            <a:endParaRPr lang="zh-CN" altLang="en-US"/>
          </a:p>
        </p:txBody>
      </p:sp>
      <p:sp>
        <p:nvSpPr>
          <p:cNvPr id="5" name="矩形 4"/>
          <p:cNvSpPr/>
          <p:nvPr/>
        </p:nvSpPr>
        <p:spPr>
          <a:xfrm>
            <a:off x="1730362" y="6158599"/>
            <a:ext cx="5878532"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2400" dirty="0">
                <a:latin typeface="黑体" panose="02010609060101010101" pitchFamily="49" charset="-122"/>
                <a:ea typeface="黑体" panose="02010609060101010101" pitchFamily="49" charset="-122"/>
              </a:rPr>
              <a:t>DBN</a:t>
            </a:r>
            <a:r>
              <a:rPr lang="zh-CN" altLang="en-US" sz="2400" dirty="0">
                <a:latin typeface="黑体" panose="02010609060101010101" pitchFamily="49" charset="-122"/>
                <a:ea typeface="黑体" panose="02010609060101010101" pitchFamily="49" charset="-122"/>
              </a:rPr>
              <a:t>优化策略对不同的采样样本量是鲁棒的</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05" y="1438565"/>
            <a:ext cx="8540550" cy="4789232"/>
          </a:xfrm>
          <a:prstGeom prst="rect">
            <a:avLst/>
          </a:prstGeom>
        </p:spPr>
      </p:pic>
      <p:sp>
        <p:nvSpPr>
          <p:cNvPr id="7" name="矩形 6"/>
          <p:cNvSpPr/>
          <p:nvPr/>
        </p:nvSpPr>
        <p:spPr>
          <a:xfrm>
            <a:off x="690850" y="5738076"/>
            <a:ext cx="1973617" cy="369332"/>
          </a:xfrm>
          <a:prstGeom prst="rect">
            <a:avLst/>
          </a:prstGeom>
        </p:spPr>
        <p:txBody>
          <a:bodyPr wrap="none">
            <a:spAutoFit/>
          </a:bodyPr>
          <a:lstStyle/>
          <a:p>
            <a:r>
              <a:rPr kumimoji="1" lang="en-US" altLang="zh-CN" dirty="0"/>
              <a:t>200</a:t>
            </a:r>
            <a:r>
              <a:rPr kumimoji="1" lang="zh-CN" altLang="en-US" dirty="0"/>
              <a:t> </a:t>
            </a:r>
            <a:r>
              <a:rPr kumimoji="1" lang="en-US" altLang="zh-CN" dirty="0"/>
              <a:t>400</a:t>
            </a:r>
            <a:r>
              <a:rPr kumimoji="1" lang="zh-CN" altLang="en-US" dirty="0"/>
              <a:t> </a:t>
            </a:r>
            <a:r>
              <a:rPr kumimoji="1" lang="en-US" altLang="zh-CN" dirty="0"/>
              <a:t>600</a:t>
            </a:r>
            <a:r>
              <a:rPr kumimoji="1" lang="zh-CN" altLang="en-US" dirty="0"/>
              <a:t> </a:t>
            </a:r>
            <a:r>
              <a:rPr kumimoji="1" lang="en-US" altLang="zh-CN" dirty="0"/>
              <a:t>800</a:t>
            </a:r>
            <a:endParaRPr lang="zh-CN" altLang="en-US" dirty="0"/>
          </a:p>
        </p:txBody>
      </p:sp>
      <p:sp>
        <p:nvSpPr>
          <p:cNvPr id="8" name="矩形 7"/>
          <p:cNvSpPr/>
          <p:nvPr/>
        </p:nvSpPr>
        <p:spPr>
          <a:xfrm>
            <a:off x="2771286" y="5751241"/>
            <a:ext cx="1973617" cy="369332"/>
          </a:xfrm>
          <a:prstGeom prst="rect">
            <a:avLst/>
          </a:prstGeom>
        </p:spPr>
        <p:txBody>
          <a:bodyPr wrap="none">
            <a:spAutoFit/>
          </a:bodyPr>
          <a:lstStyle/>
          <a:p>
            <a:r>
              <a:rPr kumimoji="1" lang="en-US" altLang="zh-CN" dirty="0"/>
              <a:t>200</a:t>
            </a:r>
            <a:r>
              <a:rPr kumimoji="1" lang="zh-CN" altLang="en-US" dirty="0"/>
              <a:t> </a:t>
            </a:r>
            <a:r>
              <a:rPr kumimoji="1" lang="en-US" altLang="zh-CN" dirty="0"/>
              <a:t>400</a:t>
            </a:r>
            <a:r>
              <a:rPr kumimoji="1" lang="zh-CN" altLang="en-US" dirty="0"/>
              <a:t> </a:t>
            </a:r>
            <a:r>
              <a:rPr kumimoji="1" lang="en-US" altLang="zh-CN" dirty="0"/>
              <a:t>600</a:t>
            </a:r>
            <a:r>
              <a:rPr kumimoji="1" lang="zh-CN" altLang="en-US" dirty="0"/>
              <a:t> </a:t>
            </a:r>
            <a:r>
              <a:rPr kumimoji="1" lang="en-US" altLang="zh-CN" dirty="0"/>
              <a:t>800</a:t>
            </a:r>
            <a:endParaRPr lang="zh-CN" altLang="en-US" dirty="0"/>
          </a:p>
        </p:txBody>
      </p:sp>
      <p:sp>
        <p:nvSpPr>
          <p:cNvPr id="9" name="矩形 8"/>
          <p:cNvSpPr/>
          <p:nvPr/>
        </p:nvSpPr>
        <p:spPr>
          <a:xfrm>
            <a:off x="4744903" y="5752999"/>
            <a:ext cx="1973617" cy="369332"/>
          </a:xfrm>
          <a:prstGeom prst="rect">
            <a:avLst/>
          </a:prstGeom>
        </p:spPr>
        <p:txBody>
          <a:bodyPr wrap="none">
            <a:spAutoFit/>
          </a:bodyPr>
          <a:lstStyle/>
          <a:p>
            <a:r>
              <a:rPr kumimoji="1" lang="en-US" altLang="zh-CN" dirty="0"/>
              <a:t>200</a:t>
            </a:r>
            <a:r>
              <a:rPr kumimoji="1" lang="zh-CN" altLang="en-US" dirty="0"/>
              <a:t> </a:t>
            </a:r>
            <a:r>
              <a:rPr kumimoji="1" lang="en-US" altLang="zh-CN" dirty="0"/>
              <a:t>400</a:t>
            </a:r>
            <a:r>
              <a:rPr kumimoji="1" lang="zh-CN" altLang="en-US" dirty="0"/>
              <a:t> </a:t>
            </a:r>
            <a:r>
              <a:rPr kumimoji="1" lang="en-US" altLang="zh-CN" dirty="0"/>
              <a:t>600</a:t>
            </a:r>
            <a:r>
              <a:rPr kumimoji="1" lang="zh-CN" altLang="en-US" dirty="0"/>
              <a:t> </a:t>
            </a:r>
            <a:r>
              <a:rPr kumimoji="1" lang="en-US" altLang="zh-CN" dirty="0"/>
              <a:t>800</a:t>
            </a:r>
            <a:endParaRPr lang="zh-CN" altLang="en-US" dirty="0"/>
          </a:p>
        </p:txBody>
      </p:sp>
      <p:sp>
        <p:nvSpPr>
          <p:cNvPr id="10" name="矩形 9"/>
          <p:cNvSpPr/>
          <p:nvPr/>
        </p:nvSpPr>
        <p:spPr>
          <a:xfrm>
            <a:off x="6825339" y="5724616"/>
            <a:ext cx="1973617" cy="369332"/>
          </a:xfrm>
          <a:prstGeom prst="rect">
            <a:avLst/>
          </a:prstGeom>
        </p:spPr>
        <p:txBody>
          <a:bodyPr wrap="none">
            <a:spAutoFit/>
          </a:bodyPr>
          <a:lstStyle/>
          <a:p>
            <a:r>
              <a:rPr kumimoji="1" lang="en-US" altLang="zh-CN" dirty="0"/>
              <a:t>200</a:t>
            </a:r>
            <a:r>
              <a:rPr kumimoji="1" lang="zh-CN" altLang="en-US" dirty="0"/>
              <a:t> </a:t>
            </a:r>
            <a:r>
              <a:rPr kumimoji="1" lang="en-US" altLang="zh-CN" dirty="0"/>
              <a:t>400</a:t>
            </a:r>
            <a:r>
              <a:rPr kumimoji="1" lang="zh-CN" altLang="en-US" dirty="0"/>
              <a:t> </a:t>
            </a:r>
            <a:r>
              <a:rPr kumimoji="1" lang="en-US" altLang="zh-CN" dirty="0"/>
              <a:t>600</a:t>
            </a:r>
            <a:r>
              <a:rPr kumimoji="1" lang="zh-CN" altLang="en-US" dirty="0"/>
              <a:t> </a:t>
            </a:r>
            <a:r>
              <a:rPr kumimoji="1" lang="en-US" altLang="zh-CN" dirty="0"/>
              <a:t>800</a:t>
            </a:r>
            <a:endParaRPr lang="zh-CN" altLang="en-US" dirty="0"/>
          </a:p>
        </p:txBody>
      </p:sp>
    </p:spTree>
    <p:extLst>
      <p:ext uri="{BB962C8B-B14F-4D97-AF65-F5344CB8AC3E}">
        <p14:creationId xmlns:p14="http://schemas.microsoft.com/office/powerpoint/2010/main" val="21912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基于代理模式的参数估计</a:t>
            </a:r>
          </a:p>
        </p:txBody>
      </p:sp>
      <p:sp>
        <p:nvSpPr>
          <p:cNvPr id="3" name="内容占位符 2"/>
          <p:cNvSpPr>
            <a:spLocks noGrp="1"/>
          </p:cNvSpPr>
          <p:nvPr>
            <p:ph idx="1"/>
          </p:nvPr>
        </p:nvSpPr>
        <p:spPr>
          <a:xfrm>
            <a:off x="323528" y="1514540"/>
            <a:ext cx="8229600" cy="4525963"/>
          </a:xfrm>
        </p:spPr>
        <p:txBody>
          <a:bodyPr/>
          <a:lstStyle/>
          <a:p>
            <a:r>
              <a:rPr lang="zh-CN" altLang="en-US" dirty="0"/>
              <a:t>不断演化的代理模式参数估计方法</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28</a:t>
            </a:fld>
            <a:endParaRPr lang="zh-CN" altLang="en-US"/>
          </a:p>
        </p:txBody>
      </p:sp>
      <p:grpSp>
        <p:nvGrpSpPr>
          <p:cNvPr id="16" name="组合 15"/>
          <p:cNvGrpSpPr/>
          <p:nvPr/>
        </p:nvGrpSpPr>
        <p:grpSpPr>
          <a:xfrm>
            <a:off x="827584" y="2564904"/>
            <a:ext cx="2339102" cy="2953116"/>
            <a:chOff x="684534" y="2564904"/>
            <a:chExt cx="2339102" cy="2953116"/>
          </a:xfrm>
        </p:grpSpPr>
        <p:sp>
          <p:nvSpPr>
            <p:cNvPr id="5" name="文本框 4"/>
            <p:cNvSpPr txBox="1"/>
            <p:nvPr/>
          </p:nvSpPr>
          <p:spPr>
            <a:xfrm>
              <a:off x="1043608" y="2564904"/>
              <a:ext cx="1620957"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2800" dirty="0">
                  <a:latin typeface="黑体" panose="02010609060101010101" pitchFamily="49" charset="-122"/>
                  <a:ea typeface="黑体" panose="02010609060101010101" pitchFamily="49" charset="-122"/>
                </a:rPr>
                <a:t>初始采样</a:t>
              </a:r>
            </a:p>
          </p:txBody>
        </p:sp>
        <p:sp>
          <p:nvSpPr>
            <p:cNvPr id="8" name="文本框 7"/>
            <p:cNvSpPr txBox="1"/>
            <p:nvPr/>
          </p:nvSpPr>
          <p:spPr>
            <a:xfrm>
              <a:off x="684534" y="3515912"/>
              <a:ext cx="2339102"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800" dirty="0">
                  <a:latin typeface="黑体" panose="02010609060101010101" pitchFamily="49" charset="-122"/>
                  <a:ea typeface="黑体" panose="02010609060101010101" pitchFamily="49" charset="-122"/>
                </a:rPr>
                <a:t>代理模式构建</a:t>
              </a:r>
            </a:p>
          </p:txBody>
        </p:sp>
        <p:sp>
          <p:nvSpPr>
            <p:cNvPr id="9" name="文本框 8"/>
            <p:cNvSpPr txBox="1"/>
            <p:nvPr/>
          </p:nvSpPr>
          <p:spPr>
            <a:xfrm>
              <a:off x="864070" y="4563913"/>
              <a:ext cx="1980029" cy="954107"/>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zh-CN" altLang="en-US" sz="2800" dirty="0">
                  <a:latin typeface="黑体" panose="02010609060101010101" pitchFamily="49" charset="-122"/>
                  <a:ea typeface="黑体" panose="02010609060101010101" pitchFamily="49" charset="-122"/>
                </a:rPr>
                <a:t>最优点估计</a:t>
              </a:r>
              <a:br>
                <a:rPr lang="en-US" altLang="zh-CN" sz="2800" dirty="0">
                  <a:latin typeface="黑体" panose="02010609060101010101" pitchFamily="49" charset="-122"/>
                  <a:ea typeface="黑体" panose="02010609060101010101" pitchFamily="49" charset="-122"/>
                </a:rPr>
              </a:br>
              <a:r>
                <a:rPr lang="zh-CN" altLang="en-US" sz="2800" dirty="0">
                  <a:latin typeface="黑体" panose="02010609060101010101" pitchFamily="49" charset="-122"/>
                  <a:ea typeface="黑体" panose="02010609060101010101" pitchFamily="49" charset="-122"/>
                </a:rPr>
                <a:t>并采样</a:t>
              </a:r>
            </a:p>
          </p:txBody>
        </p:sp>
        <p:cxnSp>
          <p:nvCxnSpPr>
            <p:cNvPr id="11" name="直接箭头连接符 10"/>
            <p:cNvCxnSpPr>
              <a:stCxn id="5" idx="2"/>
              <a:endCxn id="8" idx="0"/>
            </p:cNvCxnSpPr>
            <p:nvPr/>
          </p:nvCxnSpPr>
          <p:spPr>
            <a:xfrm flipH="1">
              <a:off x="1854085" y="3088124"/>
              <a:ext cx="2" cy="427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stCxn id="8" idx="2"/>
              <a:endCxn id="9" idx="0"/>
            </p:cNvCxnSpPr>
            <p:nvPr/>
          </p:nvCxnSpPr>
          <p:spPr>
            <a:xfrm>
              <a:off x="1854085" y="4039132"/>
              <a:ext cx="0" cy="5247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肘形连接符 14"/>
            <p:cNvCxnSpPr>
              <a:stCxn id="9" idx="1"/>
              <a:endCxn id="8" idx="1"/>
            </p:cNvCxnSpPr>
            <p:nvPr/>
          </p:nvCxnSpPr>
          <p:spPr>
            <a:xfrm rot="10800000">
              <a:off x="684534" y="3777523"/>
              <a:ext cx="179536" cy="1263445"/>
            </a:xfrm>
            <a:prstGeom prst="bentConnector3">
              <a:avLst>
                <a:gd name="adj1" fmla="val 227328"/>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21" name="文本框 20"/>
          <p:cNvSpPr txBox="1"/>
          <p:nvPr/>
        </p:nvSpPr>
        <p:spPr>
          <a:xfrm>
            <a:off x="3313138" y="2595681"/>
            <a:ext cx="5416868"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充分利用历史采样结果；优选采样方法</a:t>
            </a:r>
          </a:p>
        </p:txBody>
      </p:sp>
      <p:sp>
        <p:nvSpPr>
          <p:cNvPr id="22" name="文本框 21"/>
          <p:cNvSpPr txBox="1"/>
          <p:nvPr/>
        </p:nvSpPr>
        <p:spPr>
          <a:xfrm>
            <a:off x="3313138" y="3641386"/>
            <a:ext cx="541686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多重感知机神经网络，深度信任网络</a:t>
            </a:r>
          </a:p>
        </p:txBody>
      </p:sp>
      <p:sp>
        <p:nvSpPr>
          <p:cNvPr id="23" name="文本框 22"/>
          <p:cNvSpPr txBox="1"/>
          <p:nvPr/>
        </p:nvSpPr>
        <p:spPr>
          <a:xfrm>
            <a:off x="3330278" y="4625467"/>
            <a:ext cx="5416868"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局部全局综合，考虑代理模式精度影响，多目标综合优选并符合非支配解排序</a:t>
            </a:r>
          </a:p>
        </p:txBody>
      </p:sp>
    </p:spTree>
    <p:extLst>
      <p:ext uri="{BB962C8B-B14F-4D97-AF65-F5344CB8AC3E}">
        <p14:creationId xmlns:p14="http://schemas.microsoft.com/office/powerpoint/2010/main" val="3387232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物理约束的引入</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29</a:t>
            </a:fld>
            <a:endParaRPr lang="zh-CN" altLang="en-US"/>
          </a:p>
        </p:txBody>
      </p:sp>
      <p:sp>
        <p:nvSpPr>
          <p:cNvPr id="17" name="矩形 16"/>
          <p:cNvSpPr/>
          <p:nvPr/>
        </p:nvSpPr>
        <p:spPr>
          <a:xfrm>
            <a:off x="1413952" y="1638461"/>
            <a:ext cx="2778377" cy="7083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黑体" panose="02010609060101010101" pitchFamily="49" charset="-122"/>
                <a:ea typeface="黑体" panose="02010609060101010101" pitchFamily="49" charset="-122"/>
              </a:rPr>
              <a:t>1.</a:t>
            </a:r>
            <a:r>
              <a:rPr lang="zh-CN" altLang="en-US" sz="2400" dirty="0">
                <a:solidFill>
                  <a:schemeClr val="tx1"/>
                </a:solidFill>
                <a:latin typeface="黑体" panose="02010609060101010101" pitchFamily="49" charset="-122"/>
                <a:ea typeface="黑体" panose="02010609060101010101" pitchFamily="49" charset="-122"/>
              </a:rPr>
              <a:t>罚函数法</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4572000" y="1607874"/>
            <a:ext cx="3294825" cy="708391"/>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黑体" panose="02010609060101010101" pitchFamily="49" charset="-122"/>
                <a:ea typeface="黑体" panose="02010609060101010101" pitchFamily="49" charset="-122"/>
              </a:rPr>
              <a:t>2.</a:t>
            </a:r>
            <a:r>
              <a:rPr lang="zh-CN" altLang="en-US" sz="2400" dirty="0">
                <a:solidFill>
                  <a:schemeClr val="tx1"/>
                </a:solidFill>
                <a:latin typeface="黑体" panose="02010609060101010101" pitchFamily="49" charset="-122"/>
                <a:ea typeface="黑体" panose="02010609060101010101" pitchFamily="49" charset="-122"/>
              </a:rPr>
              <a:t>将约束转化为目标法</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1399094" y="4104288"/>
            <a:ext cx="2788681" cy="1268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对所有的采样点进行判断若有不符合约束条件，则惩罚</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4572000" y="2516180"/>
            <a:ext cx="3294825" cy="829505"/>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为约束条件建立</a:t>
            </a:r>
            <a:br>
              <a:rPr lang="en-US" altLang="zh-CN" sz="2400" dirty="0">
                <a:solidFill>
                  <a:schemeClr val="tx1"/>
                </a:solidFill>
                <a:latin typeface="黑体" panose="02010609060101010101" pitchFamily="49" charset="-122"/>
                <a:ea typeface="黑体" panose="02010609060101010101" pitchFamily="49" charset="-122"/>
              </a:rPr>
            </a:br>
            <a:r>
              <a:rPr lang="zh-CN" altLang="en-US" sz="2400" dirty="0">
                <a:solidFill>
                  <a:schemeClr val="tx1"/>
                </a:solidFill>
                <a:latin typeface="黑体" panose="02010609060101010101" pitchFamily="49" charset="-122"/>
                <a:ea typeface="黑体" panose="02010609060101010101" pitchFamily="49" charset="-122"/>
              </a:rPr>
              <a:t>代理模式</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4571999" y="3588465"/>
            <a:ext cx="3294825" cy="839838"/>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最优采样点在可行解</a:t>
            </a:r>
            <a:br>
              <a:rPr lang="en-US" altLang="zh-CN" sz="2400" dirty="0">
                <a:solidFill>
                  <a:schemeClr val="tx1"/>
                </a:solidFill>
                <a:latin typeface="黑体" panose="02010609060101010101" pitchFamily="49" charset="-122"/>
                <a:ea typeface="黑体" panose="02010609060101010101" pitchFamily="49" charset="-122"/>
              </a:rPr>
            </a:br>
            <a:r>
              <a:rPr lang="zh-CN" altLang="en-US" sz="2400" dirty="0">
                <a:solidFill>
                  <a:schemeClr val="tx1"/>
                </a:solidFill>
                <a:latin typeface="黑体" panose="02010609060101010101" pitchFamily="49" charset="-122"/>
                <a:ea typeface="黑体" panose="02010609060101010101" pitchFamily="49" charset="-122"/>
              </a:rPr>
              <a:t>中求得</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4661549" y="4664824"/>
            <a:ext cx="3205275" cy="708391"/>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将约束条件作为目标之一</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1403648" y="2733867"/>
            <a:ext cx="2788681" cy="9620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最优采样点在可行解中求得</a:t>
            </a: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27" name="文本框 26"/>
          <p:cNvSpPr txBox="1"/>
          <p:nvPr/>
        </p:nvSpPr>
        <p:spPr>
          <a:xfrm>
            <a:off x="1770082" y="5736451"/>
            <a:ext cx="2066115" cy="769441"/>
          </a:xfrm>
          <a:prstGeom prst="rect">
            <a:avLst/>
          </a:prstGeom>
          <a:noFill/>
        </p:spPr>
        <p:txBody>
          <a:bodyPr wrap="square" rtlCol="0">
            <a:spAutoFit/>
          </a:bodyPr>
          <a:lstStyle/>
          <a:p>
            <a:pPr algn="ctr"/>
            <a:r>
              <a:rPr lang="zh-CN" altLang="en-US" sz="2400" dirty="0">
                <a:solidFill>
                  <a:srgbClr val="FF0000"/>
                </a:solidFill>
                <a:latin typeface="黑体" panose="02010609060101010101" pitchFamily="49" charset="-122"/>
                <a:ea typeface="黑体" panose="02010609060101010101" pitchFamily="49" charset="-122"/>
              </a:rPr>
              <a:t>简单容易实现</a:t>
            </a:r>
            <a:endParaRPr lang="en-US" altLang="zh-CN" sz="2400" dirty="0">
              <a:solidFill>
                <a:srgbClr val="FF0000"/>
              </a:solidFill>
              <a:latin typeface="黑体" panose="02010609060101010101" pitchFamily="49" charset="-122"/>
              <a:ea typeface="黑体" panose="02010609060101010101" pitchFamily="49" charset="-122"/>
            </a:endParaRPr>
          </a:p>
          <a:p>
            <a:pPr algn="ctr"/>
            <a:endParaRPr lang="zh-CN" altLang="en-US" sz="2000" dirty="0">
              <a:latin typeface="黑体" panose="02010609060101010101" pitchFamily="49" charset="-122"/>
              <a:ea typeface="黑体" panose="02010609060101010101" pitchFamily="49" charset="-122"/>
            </a:endParaRPr>
          </a:p>
        </p:txBody>
      </p:sp>
      <p:sp>
        <p:nvSpPr>
          <p:cNvPr id="28" name="文本框 27"/>
          <p:cNvSpPr txBox="1"/>
          <p:nvPr/>
        </p:nvSpPr>
        <p:spPr>
          <a:xfrm>
            <a:off x="4571998" y="5705812"/>
            <a:ext cx="3294825" cy="461665"/>
          </a:xfrm>
          <a:prstGeom prst="rect">
            <a:avLst/>
          </a:prstGeom>
          <a:noFill/>
        </p:spPr>
        <p:txBody>
          <a:bodyPr wrap="square" rtlCol="0">
            <a:spAutoFit/>
          </a:bodyPr>
          <a:lstStyle/>
          <a:p>
            <a:pPr algn="ctr"/>
            <a:r>
              <a:rPr lang="zh-CN" altLang="en-US" sz="2400" dirty="0">
                <a:solidFill>
                  <a:srgbClr val="FF0000"/>
                </a:solidFill>
                <a:latin typeface="黑体" panose="02010609060101010101" pitchFamily="49" charset="-122"/>
                <a:ea typeface="黑体" panose="02010609060101010101" pitchFamily="49" charset="-122"/>
              </a:rPr>
              <a:t>适合复杂的约束问题</a:t>
            </a:r>
            <a:endParaRPr lang="zh-CN" altLang="en-US" sz="36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9524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3"/>
          <p:cNvGraphicFramePr/>
          <p:nvPr>
            <p:extLst>
              <p:ext uri="{D42A27DB-BD31-4B8C-83A1-F6EECF244321}">
                <p14:modId xmlns:p14="http://schemas.microsoft.com/office/powerpoint/2010/main" val="3079580114"/>
              </p:ext>
            </p:extLst>
          </p:nvPr>
        </p:nvGraphicFramePr>
        <p:xfrm>
          <a:off x="578643" y="-171400"/>
          <a:ext cx="7986713" cy="4818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455300" y="-27384"/>
            <a:ext cx="8229600" cy="1143000"/>
          </a:xfrm>
        </p:spPr>
        <p:txBody>
          <a:bodyPr/>
          <a:lstStyle/>
          <a:p>
            <a:r>
              <a:rPr lang="zh-CN" altLang="en-US" sz="4000" dirty="0"/>
              <a:t>项目总体目标</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a:t>
            </a:fld>
            <a:endParaRPr lang="zh-CN" altLang="en-US"/>
          </a:p>
        </p:txBody>
      </p:sp>
      <p:graphicFrame>
        <p:nvGraphicFramePr>
          <p:cNvPr id="6" name="图示 5"/>
          <p:cNvGraphicFramePr/>
          <p:nvPr>
            <p:extLst>
              <p:ext uri="{D42A27DB-BD31-4B8C-83A1-F6EECF244321}">
                <p14:modId xmlns:p14="http://schemas.microsoft.com/office/powerpoint/2010/main" val="4106834900"/>
              </p:ext>
            </p:extLst>
          </p:nvPr>
        </p:nvGraphicFramePr>
        <p:xfrm>
          <a:off x="492224" y="2819028"/>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文本框 2"/>
          <p:cNvSpPr txBox="1"/>
          <p:nvPr/>
        </p:nvSpPr>
        <p:spPr>
          <a:xfrm>
            <a:off x="5292080" y="3480944"/>
            <a:ext cx="3262432" cy="830997"/>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sz="2400" dirty="0">
                <a:latin typeface="黑体" panose="02010609060101010101" pitchFamily="49" charset="-122"/>
                <a:ea typeface="黑体" panose="02010609060101010101" pitchFamily="49" charset="-122"/>
                <a:cs typeface="Times New Roman" panose="02020603050405020304" pitchFamily="18" charset="0"/>
              </a:rPr>
              <a:t>海量模式数据管理</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2400" dirty="0">
                <a:latin typeface="黑体" panose="02010609060101010101" pitchFamily="49" charset="-122"/>
                <a:ea typeface="黑体" panose="02010609060101010101" pitchFamily="49" charset="-122"/>
                <a:cs typeface="Times New Roman" panose="02020603050405020304" pitchFamily="18" charset="0"/>
              </a:rPr>
              <a:t>大规模并行模拟与分析</a:t>
            </a:r>
          </a:p>
        </p:txBody>
      </p:sp>
    </p:spTree>
    <p:extLst>
      <p:ext uri="{BB962C8B-B14F-4D97-AF65-F5344CB8AC3E}">
        <p14:creationId xmlns:p14="http://schemas.microsoft.com/office/powerpoint/2010/main" val="4228352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参数估计试验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30</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52" y="2587208"/>
            <a:ext cx="5783580" cy="3035246"/>
          </a:xfrm>
          <a:prstGeom prst="rect">
            <a:avLst/>
          </a:prstGeom>
        </p:spPr>
      </p:pic>
      <p:sp>
        <p:nvSpPr>
          <p:cNvPr id="6" name="内容占位符 2"/>
          <p:cNvSpPr txBox="1">
            <a:spLocks/>
          </p:cNvSpPr>
          <p:nvPr/>
        </p:nvSpPr>
        <p:spPr>
          <a:xfrm>
            <a:off x="489582" y="1337259"/>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单柱大气模式（</a:t>
            </a:r>
            <a:r>
              <a:rPr lang="en-US" altLang="zh-CN" sz="2400" kern="0" dirty="0">
                <a:latin typeface="Times New Roman" panose="02020603050405020304" pitchFamily="18" charset="0"/>
                <a:ea typeface="黑体" panose="02010609060101010101" pitchFamily="49" charset="-122"/>
                <a:cs typeface="Times New Roman" panose="02020603050405020304" pitchFamily="18" charset="0"/>
              </a:rPr>
              <a:t>SCAM</a:t>
            </a: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kern="0" dirty="0">
              <a:latin typeface="Times New Roman" panose="02020603050405020304" pitchFamily="18" charset="0"/>
              <a:ea typeface="黑体" panose="02010609060101010101" pitchFamily="49" charset="-122"/>
              <a:cs typeface="Times New Roman" panose="02020603050405020304" pitchFamily="18" charset="0"/>
            </a:endParaRPr>
          </a:p>
          <a:p>
            <a:pPr>
              <a:buFont typeface="Wingdings" panose="05000000000000000000" pitchFamily="2" charset="2"/>
              <a:buChar char="Ø"/>
            </a:pP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TWP-ICE </a:t>
            </a:r>
          </a:p>
          <a:p>
            <a:pPr>
              <a:buFont typeface="Wingdings" panose="05000000000000000000" pitchFamily="2" charset="2"/>
              <a:buChar char="Ø"/>
            </a:pP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M-PACE </a:t>
            </a:r>
          </a:p>
        </p:txBody>
      </p:sp>
      <p:pic>
        <p:nvPicPr>
          <p:cNvPr id="7" name="图片 6"/>
          <p:cNvPicPr>
            <a:picLocks noChangeAspect="1"/>
          </p:cNvPicPr>
          <p:nvPr/>
        </p:nvPicPr>
        <p:blipFill>
          <a:blip r:embed="rId7"/>
          <a:stretch>
            <a:fillRect/>
          </a:stretch>
        </p:blipFill>
        <p:spPr>
          <a:xfrm>
            <a:off x="6153956" y="4657162"/>
            <a:ext cx="2523182" cy="1837268"/>
          </a:xfrm>
          <a:prstGeom prst="rect">
            <a:avLst/>
          </a:prstGeom>
        </p:spPr>
      </p:pic>
      <p:sp>
        <p:nvSpPr>
          <p:cNvPr id="8" name="文本框 7"/>
          <p:cNvSpPr txBox="1"/>
          <p:nvPr/>
        </p:nvSpPr>
        <p:spPr>
          <a:xfrm>
            <a:off x="489582" y="5617850"/>
            <a:ext cx="5225104" cy="707886"/>
          </a:xfrm>
          <a:prstGeom prst="rect">
            <a:avLst/>
          </a:prstGeom>
          <a:noFill/>
        </p:spPr>
        <p:txBody>
          <a:bodyPr wrap="square" rtlCol="0">
            <a:spAutoFit/>
          </a:bodyPr>
          <a:lstStyle/>
          <a:p>
            <a:pPr algn="ct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TWP-ICE</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单柱大气模式由两个参数导致的模拟能力变化</a:t>
            </a:r>
          </a:p>
        </p:txBody>
      </p:sp>
      <p:pic>
        <p:nvPicPr>
          <p:cNvPr id="9" name="图片 8"/>
          <p:cNvPicPr>
            <a:picLocks noChangeAspect="1"/>
          </p:cNvPicPr>
          <p:nvPr/>
        </p:nvPicPr>
        <p:blipFill>
          <a:blip r:embed="rId8"/>
          <a:stretch>
            <a:fillRect/>
          </a:stretch>
        </p:blipFill>
        <p:spPr>
          <a:xfrm>
            <a:off x="5451815" y="3069222"/>
            <a:ext cx="3453815" cy="1419161"/>
          </a:xfrm>
          <a:prstGeom prst="rect">
            <a:avLst/>
          </a:prstGeom>
        </p:spPr>
      </p:pic>
      <p:pic>
        <p:nvPicPr>
          <p:cNvPr id="10" name="图片 9"/>
          <p:cNvPicPr>
            <a:picLocks noChangeAspect="1"/>
          </p:cNvPicPr>
          <p:nvPr/>
        </p:nvPicPr>
        <p:blipFill>
          <a:blip r:embed="rId9"/>
          <a:stretch>
            <a:fillRect/>
          </a:stretch>
        </p:blipFill>
        <p:spPr>
          <a:xfrm>
            <a:off x="2316335" y="1731264"/>
            <a:ext cx="6589295" cy="1410577"/>
          </a:xfrm>
          <a:prstGeom prst="rect">
            <a:avLst/>
          </a:prstGeom>
        </p:spPr>
      </p:pic>
      <p:sp>
        <p:nvSpPr>
          <p:cNvPr id="11" name="椭圆 10"/>
          <p:cNvSpPr/>
          <p:nvPr/>
        </p:nvSpPr>
        <p:spPr>
          <a:xfrm>
            <a:off x="6255672" y="5999555"/>
            <a:ext cx="299853" cy="299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7613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参数估计试验（单目标）</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31</a:t>
            </a:fld>
            <a:endParaRPr lang="zh-CN" altLang="en-US"/>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 y="1616998"/>
            <a:ext cx="4828117" cy="3621089"/>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689" y="1626776"/>
            <a:ext cx="4795615" cy="3596712"/>
          </a:xfrm>
          <a:prstGeom prst="rect">
            <a:avLst/>
          </a:prstGeom>
        </p:spPr>
      </p:pic>
      <p:sp>
        <p:nvSpPr>
          <p:cNvPr id="19" name="椭圆 18"/>
          <p:cNvSpPr/>
          <p:nvPr/>
        </p:nvSpPr>
        <p:spPr>
          <a:xfrm>
            <a:off x="2169724" y="4584370"/>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椭圆 19"/>
          <p:cNvSpPr/>
          <p:nvPr/>
        </p:nvSpPr>
        <p:spPr>
          <a:xfrm>
            <a:off x="5053874" y="3941058"/>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1" name="文本框 20"/>
          <p:cNvSpPr txBox="1"/>
          <p:nvPr/>
        </p:nvSpPr>
        <p:spPr>
          <a:xfrm>
            <a:off x="3825674" y="5097421"/>
            <a:ext cx="1492651" cy="461665"/>
          </a:xfrm>
          <a:prstGeom prst="rect">
            <a:avLst/>
          </a:prstGeom>
          <a:noFill/>
        </p:spPr>
        <p:txBody>
          <a:bodyPr wrap="square" rtlCol="0">
            <a:spAutoFit/>
          </a:bodyPr>
          <a:lstStyle/>
          <a:p>
            <a:pPr algn="ctr"/>
            <a:r>
              <a:rPr lang="zh-CN" altLang="en-US" sz="2400" dirty="0">
                <a:solidFill>
                  <a:srgbClr val="7030A0"/>
                </a:solidFill>
                <a:latin typeface="黑体" panose="02010609060101010101" pitchFamily="49" charset="-122"/>
                <a:ea typeface="黑体" panose="02010609060101010101" pitchFamily="49" charset="-122"/>
              </a:rPr>
              <a:t>越小越好</a:t>
            </a:r>
          </a:p>
        </p:txBody>
      </p:sp>
      <p:sp>
        <p:nvSpPr>
          <p:cNvPr id="22" name="椭圆 21"/>
          <p:cNvSpPr/>
          <p:nvPr/>
        </p:nvSpPr>
        <p:spPr>
          <a:xfrm>
            <a:off x="6756224" y="4466260"/>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36669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960"/>
            <a:ext cx="8229600" cy="1143000"/>
          </a:xfrm>
        </p:spPr>
        <p:txBody>
          <a:bodyPr/>
          <a:lstStyle/>
          <a:p>
            <a:r>
              <a:rPr lang="zh-CN" altLang="en-US" sz="4000" dirty="0"/>
              <a:t>参数估计试验（多目标）</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32</a:t>
            </a:fld>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954439"/>
            <a:ext cx="4067912" cy="305093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746" y="3685150"/>
            <a:ext cx="4030150" cy="3022613"/>
          </a:xfrm>
          <a:prstGeom prst="rect">
            <a:avLst/>
          </a:prstGeom>
        </p:spPr>
      </p:pic>
      <p:sp>
        <p:nvSpPr>
          <p:cNvPr id="12" name="内容占位符 2"/>
          <p:cNvSpPr txBox="1">
            <a:spLocks/>
          </p:cNvSpPr>
          <p:nvPr/>
        </p:nvSpPr>
        <p:spPr>
          <a:xfrm>
            <a:off x="298580" y="1324908"/>
            <a:ext cx="3831363" cy="537032"/>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000" kern="0" dirty="0">
                <a:latin typeface="Times New Roman" panose="02020603050405020304" pitchFamily="18" charset="0"/>
                <a:ea typeface="黑体" panose="02010609060101010101" pitchFamily="49" charset="-122"/>
                <a:cs typeface="Times New Roman" panose="02020603050405020304" pitchFamily="18" charset="0"/>
              </a:rPr>
              <a:t>多目标优化（</a:t>
            </a: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SCAM</a:t>
            </a:r>
            <a:r>
              <a:rPr lang="zh-CN" altLang="en-US" sz="2000" kern="0" dirty="0">
                <a:latin typeface="Times New Roman" panose="02020603050405020304" pitchFamily="18" charset="0"/>
                <a:ea typeface="黑体" panose="02010609060101010101" pitchFamily="49" charset="-122"/>
                <a:cs typeface="Times New Roman" panose="02020603050405020304" pitchFamily="18" charset="0"/>
              </a:rPr>
              <a:t>中每个变量的模拟性能单独作为目标</a:t>
            </a:r>
          </a:p>
        </p:txBody>
      </p:sp>
      <p:sp>
        <p:nvSpPr>
          <p:cNvPr id="13" name="内容占位符 2"/>
          <p:cNvSpPr txBox="1">
            <a:spLocks/>
          </p:cNvSpPr>
          <p:nvPr/>
        </p:nvSpPr>
        <p:spPr>
          <a:xfrm>
            <a:off x="303194" y="2341448"/>
            <a:ext cx="325701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000" kern="0" dirty="0">
                <a:latin typeface="Times New Roman" panose="02020603050405020304" pitchFamily="18" charset="0"/>
                <a:ea typeface="黑体" panose="02010609060101010101" pitchFamily="49" charset="-122"/>
                <a:cs typeface="Times New Roman" panose="02020603050405020304" pitchFamily="18" charset="0"/>
              </a:rPr>
              <a:t>多目标评价标准</a:t>
            </a:r>
            <a:endParaRPr lang="en-US" altLang="zh-CN" sz="2000" kern="0" dirty="0">
              <a:latin typeface="Times New Roman" panose="02020603050405020304" pitchFamily="18" charset="0"/>
              <a:ea typeface="黑体" panose="02010609060101010101" pitchFamily="49" charset="-122"/>
              <a:cs typeface="Times New Roman" panose="02020603050405020304" pitchFamily="18" charset="0"/>
            </a:endParaRPr>
          </a:p>
          <a:p>
            <a:pPr>
              <a:buFont typeface="Wingdings" panose="05000000000000000000" pitchFamily="2" charset="2"/>
              <a:buChar char="Ø"/>
            </a:pPr>
            <a:r>
              <a:rPr lang="en-US" altLang="zh-CN" sz="2000" kern="0" dirty="0" err="1">
                <a:latin typeface="Times New Roman" panose="02020603050405020304" pitchFamily="18" charset="0"/>
                <a:ea typeface="黑体" panose="02010609060101010101" pitchFamily="49" charset="-122"/>
                <a:cs typeface="Times New Roman" panose="02020603050405020304" pitchFamily="18" charset="0"/>
              </a:rPr>
              <a:t>Hypervolume</a:t>
            </a:r>
            <a:r>
              <a:rPr lang="zh-CN" altLang="en-US" sz="2000" kern="0" dirty="0">
                <a:latin typeface="Times New Roman" panose="02020603050405020304" pitchFamily="18" charset="0"/>
                <a:ea typeface="黑体" panose="02010609060101010101" pitchFamily="49" charset="-122"/>
                <a:cs typeface="Times New Roman" panose="02020603050405020304" pitchFamily="18" charset="0"/>
              </a:rPr>
              <a:t>：非支配解的离散度和收敛性综合判据</a:t>
            </a:r>
            <a:endParaRPr lang="en-US" altLang="zh-CN" sz="2000" kern="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内容占位符 2"/>
          <p:cNvSpPr txBox="1">
            <a:spLocks/>
          </p:cNvSpPr>
          <p:nvPr/>
        </p:nvSpPr>
        <p:spPr>
          <a:xfrm>
            <a:off x="318052" y="3904084"/>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000" kern="0" dirty="0">
                <a:latin typeface="黑体" panose="02010609060101010101" pitchFamily="49" charset="-122"/>
                <a:ea typeface="黑体" panose="02010609060101010101" pitchFamily="49" charset="-122"/>
              </a:rPr>
              <a:t>辐射平衡约束</a:t>
            </a:r>
          </a:p>
        </p:txBody>
      </p:sp>
      <p:sp>
        <p:nvSpPr>
          <p:cNvPr id="17" name="文本框 16"/>
          <p:cNvSpPr txBox="1"/>
          <p:nvPr/>
        </p:nvSpPr>
        <p:spPr>
          <a:xfrm>
            <a:off x="3854778" y="2948047"/>
            <a:ext cx="573206" cy="1323439"/>
          </a:xfrm>
          <a:prstGeom prst="rect">
            <a:avLst/>
          </a:prstGeom>
          <a:noFill/>
        </p:spPr>
        <p:txBody>
          <a:bodyPr wrap="square" rtlCol="0">
            <a:spAutoFit/>
          </a:bodyPr>
          <a:lstStyle/>
          <a:p>
            <a:r>
              <a:rPr lang="zh-CN" altLang="en-US" sz="20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越大越好</a:t>
            </a:r>
          </a:p>
        </p:txBody>
      </p:sp>
      <p:sp>
        <p:nvSpPr>
          <p:cNvPr id="18" name="椭圆 17"/>
          <p:cNvSpPr/>
          <p:nvPr/>
        </p:nvSpPr>
        <p:spPr>
          <a:xfrm>
            <a:off x="7621508" y="1265878"/>
            <a:ext cx="450376" cy="327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554429" y="4012116"/>
            <a:ext cx="450376" cy="327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98580" y="4680226"/>
            <a:ext cx="4012276" cy="646331"/>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MO-ANN</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算法在复杂单柱大气模式上收敛速度是</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NSGAIII</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倍以上</a:t>
            </a:r>
          </a:p>
        </p:txBody>
      </p:sp>
      <p:sp>
        <p:nvSpPr>
          <p:cNvPr id="25" name="矩形 24"/>
          <p:cNvSpPr/>
          <p:nvPr/>
        </p:nvSpPr>
        <p:spPr>
          <a:xfrm>
            <a:off x="5801736" y="1132966"/>
            <a:ext cx="296779" cy="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821791" y="3856986"/>
            <a:ext cx="296779" cy="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98580" y="5589384"/>
            <a:ext cx="4012276" cy="646331"/>
          </a:xfrm>
          <a:prstGeom prst="rect">
            <a:avLst/>
          </a:prstGeom>
          <a:noFill/>
        </p:spPr>
        <p:txBody>
          <a:bodyPr wrap="square" rtlCol="0">
            <a:spAutoFit/>
          </a:bodyPr>
          <a:lstStyle/>
          <a:p>
            <a:pPr algn="ct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约束转化为目标法比罚函数法在复杂单柱大气模式上取得更好的结果</a:t>
            </a:r>
          </a:p>
        </p:txBody>
      </p:sp>
    </p:spTree>
    <p:extLst>
      <p:ext uri="{BB962C8B-B14F-4D97-AF65-F5344CB8AC3E}">
        <p14:creationId xmlns:p14="http://schemas.microsoft.com/office/powerpoint/2010/main" val="311520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BCC-CSM</a:t>
            </a:r>
            <a:r>
              <a:rPr lang="zh-CN" altLang="en-US" sz="4000" dirty="0"/>
              <a:t>耦合模式调优试验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33</a:t>
            </a:fld>
            <a:endParaRPr lang="zh-CN" altLang="en-US"/>
          </a:p>
        </p:txBody>
      </p:sp>
      <p:grpSp>
        <p:nvGrpSpPr>
          <p:cNvPr id="5" name="组合 4"/>
          <p:cNvGrpSpPr/>
          <p:nvPr/>
        </p:nvGrpSpPr>
        <p:grpSpPr>
          <a:xfrm>
            <a:off x="5048756" y="1196752"/>
            <a:ext cx="3576860" cy="3192039"/>
            <a:chOff x="5229726" y="1981201"/>
            <a:chExt cx="3576860" cy="3192039"/>
          </a:xfrm>
        </p:grpSpPr>
        <p:pic>
          <p:nvPicPr>
            <p:cNvPr id="6" name="图片 5"/>
            <p:cNvPicPr>
              <a:picLocks noChangeAspect="1"/>
            </p:cNvPicPr>
            <p:nvPr/>
          </p:nvPicPr>
          <p:blipFill>
            <a:blip r:embed="rId2"/>
            <a:stretch>
              <a:fillRect/>
            </a:stretch>
          </p:blipFill>
          <p:spPr>
            <a:xfrm>
              <a:off x="5353605" y="2253233"/>
              <a:ext cx="3452981" cy="2920007"/>
            </a:xfrm>
            <a:prstGeom prst="rect">
              <a:avLst/>
            </a:prstGeom>
          </p:spPr>
        </p:pic>
        <p:sp>
          <p:nvSpPr>
            <p:cNvPr id="7" name="矩形 6"/>
            <p:cNvSpPr/>
            <p:nvPr/>
          </p:nvSpPr>
          <p:spPr>
            <a:xfrm>
              <a:off x="5229726" y="2033337"/>
              <a:ext cx="1066800" cy="1679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03495" y="1981201"/>
              <a:ext cx="2390273" cy="31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a:stretch>
            <a:fillRect/>
          </a:stretch>
        </p:blipFill>
        <p:spPr>
          <a:xfrm>
            <a:off x="457200" y="1487361"/>
            <a:ext cx="4660314" cy="3043759"/>
          </a:xfrm>
          <a:prstGeom prst="rect">
            <a:avLst/>
          </a:prstGeom>
        </p:spPr>
      </p:pic>
      <p:sp>
        <p:nvSpPr>
          <p:cNvPr id="10" name="文本框 9"/>
          <p:cNvSpPr txBox="1"/>
          <p:nvPr/>
        </p:nvSpPr>
        <p:spPr>
          <a:xfrm>
            <a:off x="445974" y="4581128"/>
            <a:ext cx="8240826" cy="2308324"/>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BCC-CSM2</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模式是我国参加</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CMIP6</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的模式之一</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BCC-CSM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模式是我国</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S2S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预测的基础模式</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BCC-CSM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模式的高分辨率版本得到本专项“</a:t>
            </a:r>
            <a:r>
              <a:rPr lang="zh-CN" altLang="en-US" sz="2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基于高分辨率气候系统模式的无缝隙气候预测系统研制与评估</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”项目资助</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开展了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T106</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T266</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两个基础版本的参数估计试验</a:t>
            </a:r>
          </a:p>
        </p:txBody>
      </p:sp>
    </p:spTree>
    <p:extLst>
      <p:ext uri="{BB962C8B-B14F-4D97-AF65-F5344CB8AC3E}">
        <p14:creationId xmlns:p14="http://schemas.microsoft.com/office/powerpoint/2010/main" val="2850110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BCC-CSM</a:t>
            </a:r>
            <a:r>
              <a:rPr lang="zh-CN" altLang="en-US" sz="4000" dirty="0"/>
              <a:t>耦合模式调优试验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34</a:t>
            </a:fld>
            <a:endParaRPr lang="zh-CN" altLang="en-US"/>
          </a:p>
        </p:txBody>
      </p:sp>
      <p:grpSp>
        <p:nvGrpSpPr>
          <p:cNvPr id="5" name="组合 4"/>
          <p:cNvGrpSpPr/>
          <p:nvPr/>
        </p:nvGrpSpPr>
        <p:grpSpPr>
          <a:xfrm>
            <a:off x="838423" y="2924944"/>
            <a:ext cx="7477388" cy="2963449"/>
            <a:chOff x="904372" y="2986818"/>
            <a:chExt cx="7477388" cy="2963449"/>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1313" y="2992353"/>
              <a:ext cx="2421373" cy="289376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372" y="2986818"/>
              <a:ext cx="2421373" cy="289376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2074" y="2986818"/>
              <a:ext cx="2479686" cy="2963449"/>
            </a:xfrm>
            <a:prstGeom prst="rect">
              <a:avLst/>
            </a:prstGeom>
          </p:spPr>
        </p:pic>
      </p:grpSp>
      <p:sp>
        <p:nvSpPr>
          <p:cNvPr id="9" name="椭圆 8"/>
          <p:cNvSpPr/>
          <p:nvPr/>
        </p:nvSpPr>
        <p:spPr>
          <a:xfrm>
            <a:off x="2100589" y="4310181"/>
            <a:ext cx="970547" cy="970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583107" y="4302150"/>
            <a:ext cx="970547" cy="970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89931" y="4358305"/>
            <a:ext cx="970547" cy="970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stretch>
            <a:fillRect/>
          </a:stretch>
        </p:blipFill>
        <p:spPr>
          <a:xfrm>
            <a:off x="444987" y="1434641"/>
            <a:ext cx="4117317" cy="1410262"/>
          </a:xfrm>
          <a:prstGeom prst="rect">
            <a:avLst/>
          </a:prstGeom>
        </p:spPr>
      </p:pic>
      <p:pic>
        <p:nvPicPr>
          <p:cNvPr id="13" name="图片 12"/>
          <p:cNvPicPr>
            <a:picLocks noChangeAspect="1"/>
          </p:cNvPicPr>
          <p:nvPr/>
        </p:nvPicPr>
        <p:blipFill>
          <a:blip r:embed="rId6"/>
          <a:stretch>
            <a:fillRect/>
          </a:stretch>
        </p:blipFill>
        <p:spPr>
          <a:xfrm>
            <a:off x="4299770" y="1522724"/>
            <a:ext cx="4016041" cy="1246170"/>
          </a:xfrm>
          <a:prstGeom prst="rect">
            <a:avLst/>
          </a:prstGeom>
        </p:spPr>
      </p:pic>
      <p:sp>
        <p:nvSpPr>
          <p:cNvPr id="14" name="文本框 13"/>
          <p:cNvSpPr txBox="1"/>
          <p:nvPr/>
        </p:nvSpPr>
        <p:spPr>
          <a:xfrm>
            <a:off x="1847562" y="5765010"/>
            <a:ext cx="65608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观测</a:t>
            </a:r>
          </a:p>
        </p:txBody>
      </p:sp>
      <p:sp>
        <p:nvSpPr>
          <p:cNvPr id="15" name="文本框 14"/>
          <p:cNvSpPr txBox="1"/>
          <p:nvPr/>
        </p:nvSpPr>
        <p:spPr>
          <a:xfrm>
            <a:off x="4170771" y="5801158"/>
            <a:ext cx="1207827"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默认实验</a:t>
            </a:r>
          </a:p>
        </p:txBody>
      </p:sp>
      <p:sp>
        <p:nvSpPr>
          <p:cNvPr id="16" name="文本框 15"/>
          <p:cNvSpPr txBox="1"/>
          <p:nvPr/>
        </p:nvSpPr>
        <p:spPr>
          <a:xfrm>
            <a:off x="6779949" y="5818704"/>
            <a:ext cx="1207827"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优化实验</a:t>
            </a:r>
          </a:p>
        </p:txBody>
      </p:sp>
      <p:sp>
        <p:nvSpPr>
          <p:cNvPr id="17" name="文本框 16"/>
          <p:cNvSpPr txBox="1"/>
          <p:nvPr/>
        </p:nvSpPr>
        <p:spPr>
          <a:xfrm>
            <a:off x="5316950" y="1264092"/>
            <a:ext cx="3164305" cy="400110"/>
          </a:xfrm>
          <a:prstGeom prst="rect">
            <a:avLst/>
          </a:prstGeom>
          <a:noFill/>
        </p:spPr>
        <p:txBody>
          <a:bodyPr wrap="square" rtlCol="0">
            <a:spAutoFit/>
          </a:bodyPr>
          <a:lstStyle/>
          <a:p>
            <a:r>
              <a:rPr lang="zh-CN" altLang="en-US" sz="2000" dirty="0">
                <a:latin typeface="华文新魏" panose="02010800040101010101" pitchFamily="2" charset="-122"/>
                <a:ea typeface="华文新魏" panose="02010800040101010101" pitchFamily="2" charset="-122"/>
              </a:rPr>
              <a:t>参数优化结果</a:t>
            </a:r>
          </a:p>
        </p:txBody>
      </p:sp>
    </p:spTree>
    <p:extLst>
      <p:ext uri="{BB962C8B-B14F-4D97-AF65-F5344CB8AC3E}">
        <p14:creationId xmlns:p14="http://schemas.microsoft.com/office/powerpoint/2010/main" val="247780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97768"/>
            <a:ext cx="8229600" cy="1143000"/>
          </a:xfrm>
        </p:spPr>
        <p:txBody>
          <a:bodyPr/>
          <a:lstStyle/>
          <a:p>
            <a:r>
              <a:rPr lang="en-US" altLang="zh-CN" dirty="0"/>
              <a:t>BCC-CSM</a:t>
            </a:r>
            <a:r>
              <a:rPr lang="zh-CN" altLang="en-US" dirty="0"/>
              <a:t>耦合模式调优试验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35</a:t>
            </a:fld>
            <a:endParaRPr lang="zh-CN" altLang="en-US"/>
          </a:p>
        </p:txBody>
      </p:sp>
      <p:pic>
        <p:nvPicPr>
          <p:cNvPr id="18" name="图片 17"/>
          <p:cNvPicPr>
            <a:picLocks noChangeAspect="1"/>
          </p:cNvPicPr>
          <p:nvPr/>
        </p:nvPicPr>
        <p:blipFill>
          <a:blip r:embed="rId2"/>
          <a:stretch>
            <a:fillRect/>
          </a:stretch>
        </p:blipFill>
        <p:spPr>
          <a:xfrm>
            <a:off x="1283296" y="1202770"/>
            <a:ext cx="6336704" cy="5683770"/>
          </a:xfrm>
          <a:prstGeom prst="rect">
            <a:avLst/>
          </a:prstGeom>
        </p:spPr>
      </p:pic>
    </p:spTree>
    <p:extLst>
      <p:ext uri="{BB962C8B-B14F-4D97-AF65-F5344CB8AC3E}">
        <p14:creationId xmlns:p14="http://schemas.microsoft.com/office/powerpoint/2010/main" val="3504784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12" y="2332"/>
            <a:ext cx="9299376" cy="1143000"/>
          </a:xfrm>
        </p:spPr>
        <p:txBody>
          <a:bodyPr/>
          <a:lstStyle/>
          <a:p>
            <a:r>
              <a:rPr lang="en-US" altLang="zh-CN" dirty="0"/>
              <a:t>BCC-CSM</a:t>
            </a:r>
            <a:r>
              <a:rPr lang="zh-CN" altLang="en-US" dirty="0"/>
              <a:t>高分辨率耦合模式调优试验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36</a:t>
            </a:fld>
            <a:endParaRPr lang="zh-CN" altLang="en-US"/>
          </a:p>
        </p:txBody>
      </p:sp>
      <p:sp>
        <p:nvSpPr>
          <p:cNvPr id="5" name="文本框 4"/>
          <p:cNvSpPr txBox="1"/>
          <p:nvPr/>
        </p:nvSpPr>
        <p:spPr>
          <a:xfrm>
            <a:off x="-286028" y="2373100"/>
            <a:ext cx="1280423" cy="400110"/>
          </a:xfrm>
          <a:prstGeom prst="rect">
            <a:avLst/>
          </a:prstGeom>
          <a:noFill/>
        </p:spPr>
        <p:txBody>
          <a:bodyPr wrap="square" rtlCol="0">
            <a:spAutoFit/>
          </a:bodyPr>
          <a:lstStyle/>
          <a:p>
            <a:pPr algn="ctr"/>
            <a:r>
              <a:rPr kumimoji="1" lang="en-US" altLang="zh-CN" sz="2000" b="1" dirty="0">
                <a:solidFill>
                  <a:srgbClr val="0000FF"/>
                </a:solidFill>
              </a:rPr>
              <a:t>U850</a:t>
            </a:r>
            <a:endParaRPr kumimoji="1" lang="zh-CN" altLang="en-US" sz="2000" b="1" dirty="0">
              <a:solidFill>
                <a:srgbClr val="0000FF"/>
              </a:solidFill>
            </a:endParaRPr>
          </a:p>
        </p:txBody>
      </p:sp>
      <p:pic>
        <p:nvPicPr>
          <p:cNvPr id="6" name="图片 5"/>
          <p:cNvPicPr>
            <a:picLocks noChangeAspect="1"/>
          </p:cNvPicPr>
          <p:nvPr/>
        </p:nvPicPr>
        <p:blipFill>
          <a:blip r:embed="rId2"/>
          <a:stretch>
            <a:fillRect/>
          </a:stretch>
        </p:blipFill>
        <p:spPr>
          <a:xfrm>
            <a:off x="716820" y="3975086"/>
            <a:ext cx="2711288" cy="2488556"/>
          </a:xfrm>
          <a:prstGeom prst="rect">
            <a:avLst/>
          </a:prstGeom>
        </p:spPr>
      </p:pic>
      <p:pic>
        <p:nvPicPr>
          <p:cNvPr id="7" name="图片 6"/>
          <p:cNvPicPr>
            <a:picLocks noChangeAspect="1"/>
          </p:cNvPicPr>
          <p:nvPr/>
        </p:nvPicPr>
        <p:blipFill>
          <a:blip r:embed="rId3"/>
          <a:stretch>
            <a:fillRect/>
          </a:stretch>
        </p:blipFill>
        <p:spPr>
          <a:xfrm>
            <a:off x="3553895" y="3919062"/>
            <a:ext cx="2348019" cy="2544580"/>
          </a:xfrm>
          <a:prstGeom prst="rect">
            <a:avLst/>
          </a:prstGeom>
        </p:spPr>
      </p:pic>
      <p:pic>
        <p:nvPicPr>
          <p:cNvPr id="8" name="图片 7"/>
          <p:cNvPicPr>
            <a:picLocks noChangeAspect="1"/>
          </p:cNvPicPr>
          <p:nvPr/>
        </p:nvPicPr>
        <p:blipFill>
          <a:blip r:embed="rId4"/>
          <a:stretch>
            <a:fillRect/>
          </a:stretch>
        </p:blipFill>
        <p:spPr>
          <a:xfrm>
            <a:off x="5901914" y="3924384"/>
            <a:ext cx="2794034" cy="2539258"/>
          </a:xfrm>
          <a:prstGeom prst="rect">
            <a:avLst/>
          </a:prstGeom>
        </p:spPr>
      </p:pic>
      <p:grpSp>
        <p:nvGrpSpPr>
          <p:cNvPr id="9" name="组合 8"/>
          <p:cNvGrpSpPr/>
          <p:nvPr/>
        </p:nvGrpSpPr>
        <p:grpSpPr>
          <a:xfrm>
            <a:off x="673935" y="1227248"/>
            <a:ext cx="7922233" cy="2696848"/>
            <a:chOff x="6244237" y="532430"/>
            <a:chExt cx="7922233" cy="2696848"/>
          </a:xfrm>
        </p:grpSpPr>
        <p:pic>
          <p:nvPicPr>
            <p:cNvPr id="10" name="图片 9"/>
            <p:cNvPicPr>
              <a:picLocks noChangeAspect="1"/>
            </p:cNvPicPr>
            <p:nvPr/>
          </p:nvPicPr>
          <p:blipFill>
            <a:blip r:embed="rId5"/>
            <a:stretch>
              <a:fillRect/>
            </a:stretch>
          </p:blipFill>
          <p:spPr>
            <a:xfrm>
              <a:off x="11598003" y="532430"/>
              <a:ext cx="2568467" cy="2691814"/>
            </a:xfrm>
            <a:prstGeom prst="rect">
              <a:avLst/>
            </a:prstGeom>
          </p:spPr>
        </p:pic>
        <p:pic>
          <p:nvPicPr>
            <p:cNvPr id="11" name="图片 10"/>
            <p:cNvPicPr>
              <a:picLocks noChangeAspect="1"/>
            </p:cNvPicPr>
            <p:nvPr/>
          </p:nvPicPr>
          <p:blipFill>
            <a:blip r:embed="rId6"/>
            <a:stretch>
              <a:fillRect/>
            </a:stretch>
          </p:blipFill>
          <p:spPr>
            <a:xfrm>
              <a:off x="6244237" y="580056"/>
              <a:ext cx="2666259" cy="2649222"/>
            </a:xfrm>
            <a:prstGeom prst="rect">
              <a:avLst/>
            </a:prstGeom>
          </p:spPr>
        </p:pic>
        <p:pic>
          <p:nvPicPr>
            <p:cNvPr id="12" name="图片 11"/>
            <p:cNvPicPr>
              <a:picLocks noChangeAspect="1"/>
            </p:cNvPicPr>
            <p:nvPr/>
          </p:nvPicPr>
          <p:blipFill>
            <a:blip r:embed="rId7"/>
            <a:stretch>
              <a:fillRect/>
            </a:stretch>
          </p:blipFill>
          <p:spPr>
            <a:xfrm>
              <a:off x="9129656" y="532430"/>
              <a:ext cx="2342560" cy="2691814"/>
            </a:xfrm>
            <a:prstGeom prst="rect">
              <a:avLst/>
            </a:prstGeom>
          </p:spPr>
        </p:pic>
      </p:grpSp>
      <p:sp>
        <p:nvSpPr>
          <p:cNvPr id="13" name="文本框 12"/>
          <p:cNvSpPr txBox="1"/>
          <p:nvPr/>
        </p:nvSpPr>
        <p:spPr>
          <a:xfrm>
            <a:off x="-286029" y="4718173"/>
            <a:ext cx="1280423" cy="400110"/>
          </a:xfrm>
          <a:prstGeom prst="rect">
            <a:avLst/>
          </a:prstGeom>
          <a:noFill/>
        </p:spPr>
        <p:txBody>
          <a:bodyPr wrap="square" rtlCol="0">
            <a:spAutoFit/>
          </a:bodyPr>
          <a:lstStyle/>
          <a:p>
            <a:pPr algn="ctr"/>
            <a:r>
              <a:rPr kumimoji="1" lang="en-US" altLang="zh-CN" sz="2000" b="1" dirty="0" err="1">
                <a:solidFill>
                  <a:srgbClr val="0000FF"/>
                </a:solidFill>
              </a:rPr>
              <a:t>olr</a:t>
            </a:r>
            <a:endParaRPr kumimoji="1" lang="zh-CN" altLang="en-US" sz="2000" b="1" dirty="0">
              <a:solidFill>
                <a:srgbClr val="0000FF"/>
              </a:solidFill>
            </a:endParaRPr>
          </a:p>
        </p:txBody>
      </p:sp>
      <p:sp>
        <p:nvSpPr>
          <p:cNvPr id="14" name="文本框 13"/>
          <p:cNvSpPr txBox="1"/>
          <p:nvPr/>
        </p:nvSpPr>
        <p:spPr>
          <a:xfrm>
            <a:off x="1736474" y="908720"/>
            <a:ext cx="684803" cy="369332"/>
          </a:xfrm>
          <a:prstGeom prst="rect">
            <a:avLst/>
          </a:prstGeom>
          <a:noFill/>
        </p:spPr>
        <p:txBody>
          <a:bodyPr wrap="none" rtlCol="0">
            <a:spAutoFit/>
          </a:bodyPr>
          <a:lstStyle/>
          <a:p>
            <a:r>
              <a:rPr lang="en-US" altLang="zh-CN" b="1" dirty="0"/>
              <a:t>OBS</a:t>
            </a:r>
            <a:endParaRPr lang="zh-CN" altLang="en-US" b="1" dirty="0"/>
          </a:p>
        </p:txBody>
      </p:sp>
      <p:sp>
        <p:nvSpPr>
          <p:cNvPr id="15" name="文本框 14"/>
          <p:cNvSpPr txBox="1"/>
          <p:nvPr/>
        </p:nvSpPr>
        <p:spPr>
          <a:xfrm>
            <a:off x="4170700" y="908720"/>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控制试验</a:t>
            </a:r>
          </a:p>
        </p:txBody>
      </p:sp>
      <p:sp>
        <p:nvSpPr>
          <p:cNvPr id="16" name="文本框 15"/>
          <p:cNvSpPr txBox="1"/>
          <p:nvPr/>
        </p:nvSpPr>
        <p:spPr>
          <a:xfrm>
            <a:off x="6536836" y="908720"/>
            <a:ext cx="157927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优化参数试验</a:t>
            </a:r>
          </a:p>
        </p:txBody>
      </p:sp>
      <p:sp>
        <p:nvSpPr>
          <p:cNvPr id="3" name="矩形 2"/>
          <p:cNvSpPr/>
          <p:nvPr/>
        </p:nvSpPr>
        <p:spPr>
          <a:xfrm>
            <a:off x="673935" y="6381328"/>
            <a:ext cx="8101898" cy="400110"/>
          </a:xfrm>
          <a:prstGeom prst="rect">
            <a:avLst/>
          </a:prstGeom>
        </p:spPr>
        <p:txBody>
          <a:bodyPr wrap="none">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BCC-CSM</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高分辨率版本：大气T266L56，海洋0.25度，</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CMIP6</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基础版本</a:t>
            </a:r>
          </a:p>
        </p:txBody>
      </p:sp>
    </p:spTree>
    <p:extLst>
      <p:ext uri="{BB962C8B-B14F-4D97-AF65-F5344CB8AC3E}">
        <p14:creationId xmlns:p14="http://schemas.microsoft.com/office/powerpoint/2010/main" val="2236638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12" y="2332"/>
            <a:ext cx="9299376" cy="1143000"/>
          </a:xfrm>
        </p:spPr>
        <p:txBody>
          <a:bodyPr/>
          <a:lstStyle/>
          <a:p>
            <a:r>
              <a:rPr lang="en-US" altLang="zh-CN" dirty="0"/>
              <a:t>BCC-CSM</a:t>
            </a:r>
            <a:r>
              <a:rPr lang="zh-CN" altLang="en-US" dirty="0"/>
              <a:t>高分辨率耦合模式调优试验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37</a:t>
            </a:fld>
            <a:endParaRPr lang="zh-CN" altLang="en-US"/>
          </a:p>
        </p:txBody>
      </p:sp>
      <p:sp>
        <p:nvSpPr>
          <p:cNvPr id="17" name="灯片编号占位符 3"/>
          <p:cNvSpPr txBox="1">
            <a:spLocks/>
          </p:cNvSpPr>
          <p:nvPr/>
        </p:nvSpPr>
        <p:spPr>
          <a:xfrm>
            <a:off x="6534904" y="6203302"/>
            <a:ext cx="2133600" cy="457200"/>
          </a:xfrm>
          <a:prstGeom prst="rect">
            <a:avLst/>
          </a:prstGeom>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86CB4B4D-7CA3-9044-876B-883B54F8677D}" type="slidenum">
              <a:rPr lang="en-US" altLang="zh-CN" smtClean="0"/>
              <a:pPr/>
              <a:t>37</a:t>
            </a:fld>
            <a:endParaRPr lang="zh-CN" altLang="en-US" dirty="0"/>
          </a:p>
        </p:txBody>
      </p:sp>
      <p:pic>
        <p:nvPicPr>
          <p:cNvPr id="18" name="图片 17" descr="obs.leadlag.ps"/>
          <p:cNvPicPr>
            <a:picLocks noChangeAspect="1"/>
          </p:cNvPicPr>
          <p:nvPr/>
        </p:nvPicPr>
        <p:blipFill rotWithShape="1">
          <a:blip r:embed="rId2">
            <a:extLst>
              <a:ext uri="{28A0092B-C50C-407E-A947-70E740481C1C}">
                <a14:useLocalDpi xmlns:a14="http://schemas.microsoft.com/office/drawing/2010/main" val="0"/>
              </a:ext>
            </a:extLst>
          </a:blip>
          <a:srcRect l="25882" t="3827" r="24750" b="5432"/>
          <a:stretch/>
        </p:blipFill>
        <p:spPr>
          <a:xfrm>
            <a:off x="611031" y="1213142"/>
            <a:ext cx="2411229" cy="5098938"/>
          </a:xfrm>
          <a:prstGeom prst="rect">
            <a:avLst/>
          </a:prstGeom>
        </p:spPr>
      </p:pic>
      <p:pic>
        <p:nvPicPr>
          <p:cNvPr id="19" name="图片 18" descr="T266L56p25.hgh.leadlag.ps"/>
          <p:cNvPicPr>
            <a:picLocks noChangeAspect="1"/>
          </p:cNvPicPr>
          <p:nvPr/>
        </p:nvPicPr>
        <p:blipFill rotWithShape="1">
          <a:blip r:embed="rId3">
            <a:extLst>
              <a:ext uri="{28A0092B-C50C-407E-A947-70E740481C1C}">
                <a14:useLocalDpi xmlns:a14="http://schemas.microsoft.com/office/drawing/2010/main" val="0"/>
              </a:ext>
            </a:extLst>
          </a:blip>
          <a:srcRect l="22468" t="4005" r="24033" b="5232"/>
          <a:stretch/>
        </p:blipFill>
        <p:spPr>
          <a:xfrm>
            <a:off x="3022260" y="1145332"/>
            <a:ext cx="2697950" cy="5166747"/>
          </a:xfrm>
          <a:prstGeom prst="rect">
            <a:avLst/>
          </a:prstGeom>
        </p:spPr>
      </p:pic>
      <p:pic>
        <p:nvPicPr>
          <p:cNvPr id="20" name="图片 19" descr="屏幕快照 2019-06-28 上午10.53.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8289" y="1145332"/>
            <a:ext cx="2431276" cy="5166747"/>
          </a:xfrm>
          <a:prstGeom prst="rect">
            <a:avLst/>
          </a:prstGeom>
        </p:spPr>
      </p:pic>
      <p:sp>
        <p:nvSpPr>
          <p:cNvPr id="21" name="文本框 20"/>
          <p:cNvSpPr txBox="1"/>
          <p:nvPr/>
        </p:nvSpPr>
        <p:spPr>
          <a:xfrm>
            <a:off x="1438129" y="809905"/>
            <a:ext cx="684803" cy="369332"/>
          </a:xfrm>
          <a:prstGeom prst="rect">
            <a:avLst/>
          </a:prstGeom>
          <a:noFill/>
        </p:spPr>
        <p:txBody>
          <a:bodyPr wrap="none" rtlCol="0">
            <a:spAutoFit/>
          </a:bodyPr>
          <a:lstStyle/>
          <a:p>
            <a:r>
              <a:rPr lang="en-US" altLang="zh-CN" b="1" dirty="0"/>
              <a:t>OBS</a:t>
            </a:r>
            <a:endParaRPr lang="zh-CN" altLang="en-US" b="1" dirty="0"/>
          </a:p>
        </p:txBody>
      </p:sp>
      <p:sp>
        <p:nvSpPr>
          <p:cNvPr id="22" name="文本框 21"/>
          <p:cNvSpPr txBox="1"/>
          <p:nvPr/>
        </p:nvSpPr>
        <p:spPr>
          <a:xfrm>
            <a:off x="4068470" y="815784"/>
            <a:ext cx="111440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控制试验</a:t>
            </a:r>
          </a:p>
        </p:txBody>
      </p:sp>
      <p:sp>
        <p:nvSpPr>
          <p:cNvPr id="23" name="文本框 22"/>
          <p:cNvSpPr txBox="1"/>
          <p:nvPr/>
        </p:nvSpPr>
        <p:spPr>
          <a:xfrm>
            <a:off x="6338777" y="809905"/>
            <a:ext cx="157927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优化参数试验</a:t>
            </a:r>
          </a:p>
        </p:txBody>
      </p:sp>
      <p:sp>
        <p:nvSpPr>
          <p:cNvPr id="24" name="文本框 23"/>
          <p:cNvSpPr txBox="1"/>
          <p:nvPr/>
        </p:nvSpPr>
        <p:spPr>
          <a:xfrm>
            <a:off x="251452" y="5849359"/>
            <a:ext cx="8417052"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冬季</a:t>
            </a:r>
            <a:r>
              <a:rPr kumimoji="1"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MJO</a:t>
            </a:r>
            <a:r>
              <a:rPr kumimoji="1"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模拟，优化样本中次季节变率强度、周期，</a:t>
            </a:r>
            <a:br>
              <a:rPr kumimoji="1"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br>
            <a:r>
              <a:rPr kumimoji="1"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MJO</a:t>
            </a:r>
            <a:r>
              <a:rPr kumimoji="1"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强度及位相的模拟均有大幅度改进。</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172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12" y="2332"/>
            <a:ext cx="9299376" cy="1143000"/>
          </a:xfrm>
        </p:spPr>
        <p:txBody>
          <a:bodyPr/>
          <a:lstStyle/>
          <a:p>
            <a:r>
              <a:rPr lang="en-US" altLang="zh-CN" dirty="0"/>
              <a:t>BCC-CSM</a:t>
            </a:r>
            <a:r>
              <a:rPr lang="zh-CN" altLang="en-US" dirty="0"/>
              <a:t>高分辨率耦合模式调优试验</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38</a:t>
            </a:fld>
            <a:endParaRPr lang="zh-CN" altLang="en-US"/>
          </a:p>
        </p:txBody>
      </p:sp>
      <p:pic>
        <p:nvPicPr>
          <p:cNvPr id="17" name="图片 16" descr="屏幕快照 2019-06-28 上午10.59.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21" y="4228824"/>
            <a:ext cx="7669380" cy="1903585"/>
          </a:xfrm>
          <a:prstGeom prst="rect">
            <a:avLst/>
          </a:prstGeom>
        </p:spPr>
      </p:pic>
      <p:pic>
        <p:nvPicPr>
          <p:cNvPr id="18" name="图片 17" descr="T266L56.hgh.lnd2.3.2-monsoon-procedure1990-1994.eps"/>
          <p:cNvPicPr>
            <a:picLocks noChangeAspect="1"/>
          </p:cNvPicPr>
          <p:nvPr/>
        </p:nvPicPr>
        <p:blipFill rotWithShape="1">
          <a:blip r:embed="rId3">
            <a:extLst>
              <a:ext uri="{28A0092B-C50C-407E-A947-70E740481C1C}">
                <a14:useLocalDpi xmlns:a14="http://schemas.microsoft.com/office/drawing/2010/main" val="0"/>
              </a:ext>
            </a:extLst>
          </a:blip>
          <a:srcRect l="51264" r="11800"/>
          <a:stretch/>
        </p:blipFill>
        <p:spPr>
          <a:xfrm rot="16200000">
            <a:off x="3848621" y="-370395"/>
            <a:ext cx="1829387" cy="7699985"/>
          </a:xfrm>
          <a:prstGeom prst="rect">
            <a:avLst/>
          </a:prstGeom>
        </p:spPr>
      </p:pic>
      <p:pic>
        <p:nvPicPr>
          <p:cNvPr id="19" name="图片 18" descr="cal_obsmonsoon-procedure1991-1995.eps"/>
          <p:cNvPicPr>
            <a:picLocks noChangeAspect="1"/>
          </p:cNvPicPr>
          <p:nvPr/>
        </p:nvPicPr>
        <p:blipFill rotWithShape="1">
          <a:blip r:embed="rId4">
            <a:extLst>
              <a:ext uri="{28A0092B-C50C-407E-A947-70E740481C1C}">
                <a14:useLocalDpi xmlns:a14="http://schemas.microsoft.com/office/drawing/2010/main" val="0"/>
              </a:ext>
            </a:extLst>
          </a:blip>
          <a:srcRect l="56238" r="13556"/>
          <a:stretch/>
        </p:blipFill>
        <p:spPr>
          <a:xfrm rot="16200000">
            <a:off x="3923160" y="-1987290"/>
            <a:ext cx="1619097" cy="7699984"/>
          </a:xfrm>
          <a:prstGeom prst="rect">
            <a:avLst/>
          </a:prstGeom>
        </p:spPr>
      </p:pic>
      <p:sp>
        <p:nvSpPr>
          <p:cNvPr id="20" name="文本框 19"/>
          <p:cNvSpPr txBox="1"/>
          <p:nvPr/>
        </p:nvSpPr>
        <p:spPr>
          <a:xfrm>
            <a:off x="187715" y="1391136"/>
            <a:ext cx="878132" cy="923330"/>
          </a:xfrm>
          <a:prstGeom prst="rect">
            <a:avLst/>
          </a:prstGeom>
          <a:noFill/>
        </p:spPr>
        <p:txBody>
          <a:bodyPr wrap="square" rtlCol="0">
            <a:spAutoFit/>
          </a:bodyPr>
          <a:lstStyle/>
          <a:p>
            <a:pPr algn="ctr"/>
            <a:r>
              <a:rPr kumimoji="1" lang="zh-CN" altLang="en-US" b="1" dirty="0">
                <a:latin typeface="Times New Roman" panose="02020603050405020304" pitchFamily="18" charset="0"/>
                <a:ea typeface="黑体" panose="02010609060101010101" pitchFamily="49" charset="-122"/>
                <a:cs typeface="Times New Roman" panose="02020603050405020304" pitchFamily="18" charset="0"/>
              </a:rPr>
              <a:t>观测</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GPCP478</a:t>
            </a:r>
            <a:endParaRPr kumimoji="1"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20"/>
          <p:cNvSpPr txBox="1"/>
          <p:nvPr/>
        </p:nvSpPr>
        <p:spPr>
          <a:xfrm>
            <a:off x="44489" y="3169985"/>
            <a:ext cx="1248937" cy="646331"/>
          </a:xfrm>
          <a:prstGeom prst="rect">
            <a:avLst/>
          </a:prstGeom>
          <a:noFill/>
        </p:spPr>
        <p:txBody>
          <a:bodyPr wrap="square" rtlCol="0">
            <a:spAutoFit/>
          </a:bodyPr>
          <a:lstStyle/>
          <a:p>
            <a:pPr algn="ctr"/>
            <a:r>
              <a:rPr kumimoji="1" lang="zh-CN" altLang="en-US" b="1" dirty="0">
                <a:latin typeface="Times New Roman" panose="02020603050405020304" pitchFamily="18" charset="0"/>
                <a:ea typeface="黑体" panose="02010609060101010101" pitchFamily="49" charset="-122"/>
                <a:cs typeface="Times New Roman" panose="02020603050405020304" pitchFamily="18" charset="0"/>
              </a:rPr>
              <a:t>默认参数</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350</a:t>
            </a:r>
            <a:endParaRPr kumimoji="1"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文本框 21"/>
          <p:cNvSpPr txBox="1"/>
          <p:nvPr/>
        </p:nvSpPr>
        <p:spPr>
          <a:xfrm>
            <a:off x="2312" y="4781144"/>
            <a:ext cx="1248937" cy="646331"/>
          </a:xfrm>
          <a:prstGeom prst="rect">
            <a:avLst/>
          </a:prstGeom>
          <a:noFill/>
        </p:spPr>
        <p:txBody>
          <a:bodyPr wrap="square" rtlCol="0">
            <a:spAutoFit/>
          </a:bodyPr>
          <a:lstStyle/>
          <a:p>
            <a:pPr algn="ctr"/>
            <a:r>
              <a:rPr kumimoji="1" lang="zh-CN" altLang="en-US" b="1" dirty="0">
                <a:latin typeface="Times New Roman" panose="02020603050405020304" pitchFamily="18" charset="0"/>
                <a:ea typeface="黑体" panose="02010609060101010101" pitchFamily="49" charset="-122"/>
                <a:cs typeface="Times New Roman" panose="02020603050405020304" pitchFamily="18" charset="0"/>
              </a:rPr>
              <a:t>优化参数</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365</a:t>
            </a:r>
            <a:endParaRPr kumimoji="1"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p:cNvSpPr txBox="1"/>
          <p:nvPr/>
        </p:nvSpPr>
        <p:spPr>
          <a:xfrm>
            <a:off x="484116" y="4787729"/>
            <a:ext cx="828092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zh-CN" altLang="en-US" sz="2000" dirty="0">
                <a:latin typeface="Times New Roman" panose="02020603050405020304" pitchFamily="18" charset="0"/>
                <a:ea typeface="黑体" panose="02010609060101010101" pitchFamily="49" charset="-122"/>
                <a:cs typeface="Times New Roman" panose="02020603050405020304" pitchFamily="18" charset="0"/>
              </a:rPr>
              <a:t>东亚季风模拟</a:t>
            </a:r>
            <a:endPar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kumimoji="1" lang="zh-CN" altLang="en-US" sz="2000" dirty="0">
                <a:latin typeface="Times New Roman" panose="02020603050405020304" pitchFamily="18" charset="0"/>
                <a:ea typeface="黑体" panose="02010609060101010101" pitchFamily="49" charset="-122"/>
                <a:cs typeface="Times New Roman" panose="02020603050405020304" pitchFamily="18" charset="0"/>
              </a:rPr>
              <a:t>爆发有效格点数增加</a:t>
            </a: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(350-&gt;365)。</a:t>
            </a:r>
          </a:p>
          <a:p>
            <a:pPr marL="285750" indent="-285750">
              <a:buFont typeface="Wingdings" panose="05000000000000000000" pitchFamily="2" charset="2"/>
              <a:buChar char="ü"/>
            </a:pPr>
            <a:r>
              <a:rPr kumimoji="1" lang="zh-CN" altLang="en-US" sz="2000" dirty="0">
                <a:latin typeface="Times New Roman" panose="02020603050405020304" pitchFamily="18" charset="0"/>
                <a:ea typeface="黑体" panose="02010609060101010101" pitchFamily="49" charset="-122"/>
                <a:cs typeface="Times New Roman" panose="02020603050405020304" pitchFamily="18" charset="0"/>
              </a:rPr>
              <a:t>季风爆发及撤退分布与观测的相关系数均提高</a:t>
            </a: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0.1</a:t>
            </a:r>
            <a:r>
              <a:rPr kumimoji="1" lang="zh-CN" altLang="en-US" sz="2000" dirty="0">
                <a:latin typeface="Times New Roman" panose="02020603050405020304" pitchFamily="18" charset="0"/>
                <a:ea typeface="黑体" panose="02010609060101010101" pitchFamily="49" charset="-122"/>
                <a:cs typeface="Times New Roman" panose="02020603050405020304" pitchFamily="18" charset="0"/>
              </a:rPr>
              <a:t>以上，季风降水峰值期模拟相关也提高</a:t>
            </a: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0.1</a:t>
            </a:r>
            <a:r>
              <a:rPr kumimoji="1" lang="zh-CN" altLang="en-US" sz="2000" dirty="0">
                <a:latin typeface="Times New Roman" panose="02020603050405020304" pitchFamily="18" charset="0"/>
                <a:ea typeface="黑体" panose="02010609060101010101" pitchFamily="49" charset="-122"/>
                <a:cs typeface="Times New Roman" panose="02020603050405020304" pitchFamily="18" charset="0"/>
              </a:rPr>
              <a:t>左右。</a:t>
            </a:r>
            <a:endPar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kumimoji="1" lang="en-US" altLang="en-US" sz="2000" dirty="0" err="1">
                <a:latin typeface="Times New Roman" panose="02020603050405020304" pitchFamily="18" charset="0"/>
                <a:ea typeface="黑体" panose="02010609060101010101" pitchFamily="49" charset="-122"/>
                <a:cs typeface="Times New Roman" panose="02020603050405020304" pitchFamily="18" charset="0"/>
              </a:rPr>
              <a:t>中国东部地区季风爆发偏晚、撤退偏晚的模拟误差得到明显改进</a:t>
            </a:r>
            <a:r>
              <a:rPr kumimoji="1" lang="en-US"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778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lgn="ctr">
              <a:buNone/>
            </a:pPr>
            <a:endParaRPr lang="en-US" altLang="zh-CN" sz="4000" dirty="0">
              <a:solidFill>
                <a:schemeClr val="dk1"/>
              </a:solidFill>
            </a:endParaRPr>
          </a:p>
          <a:p>
            <a:pPr marL="0" indent="0" algn="ctr">
              <a:buNone/>
            </a:pPr>
            <a:r>
              <a:rPr lang="zh-CN" altLang="en-US" sz="4000" dirty="0">
                <a:solidFill>
                  <a:schemeClr val="dk1"/>
                </a:solidFill>
              </a:rPr>
              <a:t>亮点二：</a:t>
            </a:r>
            <a:r>
              <a:rPr lang="zh-CN" altLang="zh-CN" sz="4000" dirty="0">
                <a:solidFill>
                  <a:schemeClr val="dk1"/>
                </a:solidFill>
              </a:rPr>
              <a:t>针对异构超级计算机的大规模图计算框架</a:t>
            </a:r>
            <a:br>
              <a:rPr lang="en-US" altLang="zh-CN" sz="4000" dirty="0">
                <a:solidFill>
                  <a:schemeClr val="dk1"/>
                </a:solidFill>
              </a:rPr>
            </a:br>
            <a:r>
              <a:rPr lang="zh-CN" altLang="en-US" sz="3600" dirty="0">
                <a:solidFill>
                  <a:schemeClr val="dk1"/>
                </a:solidFill>
              </a:rPr>
              <a:t>（</a:t>
            </a:r>
            <a:r>
              <a:rPr lang="en-US" altLang="zh-CN" sz="3600" dirty="0">
                <a:solidFill>
                  <a:schemeClr val="dk1"/>
                </a:solidFill>
              </a:rPr>
              <a:t>ACM Gordon Bell Prize Finalist</a:t>
            </a:r>
            <a:r>
              <a:rPr lang="zh-CN" altLang="en-US" sz="3600" dirty="0">
                <a:solidFill>
                  <a:schemeClr val="dk1"/>
                </a:solidFill>
              </a:rPr>
              <a:t>，</a:t>
            </a:r>
            <a:r>
              <a:rPr lang="en-US" altLang="zh-CN" sz="3600" dirty="0">
                <a:solidFill>
                  <a:schemeClr val="dk1"/>
                </a:solidFill>
              </a:rPr>
              <a:t>SC18</a:t>
            </a:r>
            <a:r>
              <a:rPr lang="zh-CN" altLang="en-US" sz="3600" dirty="0">
                <a:solidFill>
                  <a:schemeClr val="dk1"/>
                </a:solidFill>
              </a:rPr>
              <a:t>）</a:t>
            </a:r>
            <a:endParaRPr lang="zh-CN" altLang="en-US" sz="3600" dirty="0"/>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39</a:t>
            </a:fld>
            <a:endParaRPr lang="zh-CN" altLang="en-US"/>
          </a:p>
        </p:txBody>
      </p:sp>
    </p:spTree>
    <p:extLst>
      <p:ext uri="{BB962C8B-B14F-4D97-AF65-F5344CB8AC3E}">
        <p14:creationId xmlns:p14="http://schemas.microsoft.com/office/powerpoint/2010/main" val="197376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274638"/>
            <a:ext cx="8334577" cy="1143000"/>
          </a:xfrm>
        </p:spPr>
        <p:txBody>
          <a:bodyPr/>
          <a:lstStyle/>
          <a:p>
            <a:r>
              <a:rPr lang="zh-CN" altLang="en-US" sz="4000" dirty="0"/>
              <a:t>气候系统模式物理方案参数不确定性</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4</a:t>
            </a:fld>
            <a:endParaRPr lang="zh-CN"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28" y="1484784"/>
            <a:ext cx="7220291" cy="410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52222" y="5946997"/>
            <a:ext cx="8439555" cy="400110"/>
          </a:xfrm>
          <a:prstGeom prst="rect">
            <a:avLst/>
          </a:prstGeom>
        </p:spPr>
        <p:txBody>
          <a:bodyPr wrap="square">
            <a:spAutoFit/>
          </a:bodyPr>
          <a:lstStyle/>
          <a:p>
            <a:pPr algn="ct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CO2</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浓度增加一倍的情况下，全球平均气温的增温不确定范围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(2-8K)</a:t>
            </a:r>
          </a:p>
        </p:txBody>
      </p:sp>
      <p:sp>
        <p:nvSpPr>
          <p:cNvPr id="7" name="文本框 6"/>
          <p:cNvSpPr txBox="1"/>
          <p:nvPr/>
        </p:nvSpPr>
        <p:spPr>
          <a:xfrm>
            <a:off x="5552330" y="5391683"/>
            <a:ext cx="3024336" cy="400110"/>
          </a:xfrm>
          <a:prstGeom prst="rect">
            <a:avLst/>
          </a:prstGeom>
          <a:noFill/>
        </p:spPr>
        <p:txBody>
          <a:bodyPr wrap="square" rtlCol="0">
            <a:spAutoFit/>
          </a:bodyPr>
          <a:lstStyle/>
          <a:p>
            <a:r>
              <a:rPr lang="en-US" altLang="zh-CN" sz="2000" b="1" dirty="0" err="1">
                <a:solidFill>
                  <a:srgbClr val="0000FF"/>
                </a:solidFill>
                <a:latin typeface="Microsoft YaHei UI Light" panose="020B0502040204020203" pitchFamily="34" charset="-122"/>
                <a:ea typeface="Microsoft YaHei UI Light" panose="020B0502040204020203" pitchFamily="34" charset="-122"/>
              </a:rPr>
              <a:t>Stainforth</a:t>
            </a:r>
            <a:r>
              <a:rPr lang="en-US" altLang="zh-CN" sz="2000" b="1" dirty="0">
                <a:solidFill>
                  <a:srgbClr val="0000FF"/>
                </a:solidFill>
                <a:latin typeface="Microsoft YaHei UI Light" panose="020B0502040204020203" pitchFamily="34" charset="-122"/>
                <a:ea typeface="Microsoft YaHei UI Light" panose="020B0502040204020203" pitchFamily="34" charset="-122"/>
              </a:rPr>
              <a:t> et al., 2005</a:t>
            </a:r>
            <a:endParaRPr lang="zh-CN" altLang="en-US" sz="2000" b="1" dirty="0">
              <a:solidFill>
                <a:srgbClr val="0000FF"/>
              </a:solidFill>
              <a:latin typeface="Microsoft YaHei UI Light" panose="020B0502040204020203" pitchFamily="34" charset="-122"/>
              <a:ea typeface="Microsoft YaHei UI Light" panose="020B0502040204020203" pitchFamily="34" charset="-122"/>
            </a:endParaRPr>
          </a:p>
        </p:txBody>
      </p:sp>
      <p:sp>
        <p:nvSpPr>
          <p:cNvPr id="8" name="矩形 7"/>
          <p:cNvSpPr/>
          <p:nvPr/>
        </p:nvSpPr>
        <p:spPr bwMode="auto">
          <a:xfrm>
            <a:off x="3054384" y="1781688"/>
            <a:ext cx="2497946" cy="391319"/>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dirty="0">
                <a:solidFill>
                  <a:schemeClr val="bg1"/>
                </a:solidFill>
              </a:rPr>
              <a:t>扰动参数集合数</a:t>
            </a:r>
            <a:r>
              <a:rPr lang="en-US" altLang="zh-CN" dirty="0">
                <a:solidFill>
                  <a:schemeClr val="bg1"/>
                </a:solidFill>
              </a:rPr>
              <a:t>: 414</a:t>
            </a:r>
          </a:p>
          <a:p>
            <a:pPr marL="0" marR="0" indent="0" algn="l" defTabSz="904875"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85686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96" y="307148"/>
            <a:ext cx="8229600" cy="854869"/>
          </a:xfrm>
        </p:spPr>
        <p:txBody>
          <a:bodyPr/>
          <a:lstStyle/>
          <a:p>
            <a:r>
              <a:rPr lang="zh-CN" altLang="en-US" sz="4000" dirty="0">
                <a:latin typeface="黑体" panose="02010609060101010101" pitchFamily="49" charset="-122"/>
              </a:rPr>
              <a:t>研究背景</a:t>
            </a:r>
            <a:endParaRPr lang="en-US" sz="4000" dirty="0">
              <a:latin typeface="黑体" panose="02010609060101010101" pitchFamily="49" charset="-122"/>
            </a:endParaRPr>
          </a:p>
        </p:txBody>
      </p:sp>
      <p:pic>
        <p:nvPicPr>
          <p:cNvPr id="62" name="图片 61"/>
          <p:cNvPicPr>
            <a:picLocks noChangeAspect="1"/>
          </p:cNvPicPr>
          <p:nvPr/>
        </p:nvPicPr>
        <p:blipFill>
          <a:blip r:embed="rId4"/>
          <a:stretch>
            <a:fillRect/>
          </a:stretch>
        </p:blipFill>
        <p:spPr>
          <a:xfrm>
            <a:off x="5408117" y="2336294"/>
            <a:ext cx="2376264" cy="2302804"/>
          </a:xfrm>
          <a:prstGeom prst="rect">
            <a:avLst/>
          </a:prstGeom>
        </p:spPr>
      </p:pic>
      <p:pic>
        <p:nvPicPr>
          <p:cNvPr id="63" name="图片 62"/>
          <p:cNvPicPr>
            <a:picLocks noChangeAspect="1"/>
          </p:cNvPicPr>
          <p:nvPr/>
        </p:nvPicPr>
        <p:blipFill>
          <a:blip r:embed="rId5"/>
          <a:stretch>
            <a:fillRect/>
          </a:stretch>
        </p:blipFill>
        <p:spPr>
          <a:xfrm>
            <a:off x="489327" y="2492896"/>
            <a:ext cx="4003904" cy="1597556"/>
          </a:xfrm>
          <a:prstGeom prst="rect">
            <a:avLst/>
          </a:prstGeom>
        </p:spPr>
      </p:pic>
      <p:sp>
        <p:nvSpPr>
          <p:cNvPr id="64" name="文本框 63"/>
          <p:cNvSpPr txBox="1"/>
          <p:nvPr/>
        </p:nvSpPr>
        <p:spPr>
          <a:xfrm>
            <a:off x="819699" y="2131195"/>
            <a:ext cx="2632634" cy="252259"/>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气候现象的相关与遥相关分析</a:t>
            </a:r>
          </a:p>
        </p:txBody>
      </p:sp>
      <p:sp>
        <p:nvSpPr>
          <p:cNvPr id="65" name="文本框 64"/>
          <p:cNvSpPr txBox="1"/>
          <p:nvPr/>
        </p:nvSpPr>
        <p:spPr>
          <a:xfrm>
            <a:off x="5696003" y="2131195"/>
            <a:ext cx="180049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参数敏感性分析</a:t>
            </a:r>
          </a:p>
        </p:txBody>
      </p:sp>
      <p:sp>
        <p:nvSpPr>
          <p:cNvPr id="66" name="内容占位符 2"/>
          <p:cNvSpPr>
            <a:spLocks noGrp="1"/>
          </p:cNvSpPr>
          <p:nvPr>
            <p:ph idx="1"/>
          </p:nvPr>
        </p:nvSpPr>
        <p:spPr>
          <a:xfrm>
            <a:off x="604799" y="1340768"/>
            <a:ext cx="8229600" cy="532656"/>
          </a:xfrm>
        </p:spPr>
        <p:txBody>
          <a:bodyPr/>
          <a:lstStyle/>
          <a:p>
            <a:pPr marL="0" indent="0">
              <a:buNone/>
            </a:pPr>
            <a:r>
              <a:rPr kumimoji="1" lang="zh-CN" altLang="en-US" sz="2800" dirty="0"/>
              <a:t>图可以表达丰富的数据类型和关系</a:t>
            </a:r>
            <a:endParaRPr kumimoji="1" lang="en-US" altLang="zh-CN" sz="2800" dirty="0"/>
          </a:p>
        </p:txBody>
      </p:sp>
      <p:pic>
        <p:nvPicPr>
          <p:cNvPr id="67" name="图片 66"/>
          <p:cNvPicPr>
            <a:picLocks noChangeAspect="1"/>
          </p:cNvPicPr>
          <p:nvPr/>
        </p:nvPicPr>
        <p:blipFill>
          <a:blip r:embed="rId6"/>
          <a:stretch>
            <a:fillRect/>
          </a:stretch>
        </p:blipFill>
        <p:spPr>
          <a:xfrm>
            <a:off x="489327" y="4199894"/>
            <a:ext cx="4003904" cy="2005187"/>
          </a:xfrm>
          <a:prstGeom prst="rect">
            <a:avLst/>
          </a:prstGeom>
        </p:spPr>
      </p:pic>
      <p:sp>
        <p:nvSpPr>
          <p:cNvPr id="70" name="内容占位符 2"/>
          <p:cNvSpPr txBox="1">
            <a:spLocks/>
          </p:cNvSpPr>
          <p:nvPr/>
        </p:nvSpPr>
        <p:spPr bwMode="auto">
          <a:xfrm>
            <a:off x="819699" y="5738460"/>
            <a:ext cx="3240778" cy="576063"/>
          </a:xfrm>
          <a:prstGeom prst="rect">
            <a:avLst/>
          </a:prstGeom>
          <a:ln>
            <a:no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Cambria Math" panose="02040503050406030204" pitchFamily="18" charset="0"/>
                <a:ea typeface="黑体"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Cambria Math" panose="02040503050406030204" pitchFamily="18" charset="0"/>
                <a:ea typeface="黑体"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Cambria Math" panose="02040503050406030204" pitchFamily="18" charset="0"/>
                <a:ea typeface="黑体"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Cambria Math" panose="02040503050406030204" pitchFamily="18" charset="0"/>
                <a:ea typeface="黑体"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Cambria Math" panose="020405030504060302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kumimoji="1" lang="zh-CN" altLang="en-US" sz="1800" dirty="0"/>
              <a:t>图还可能随时间演化</a:t>
            </a:r>
          </a:p>
        </p:txBody>
      </p:sp>
      <p:sp>
        <p:nvSpPr>
          <p:cNvPr id="71" name="文本框 70"/>
          <p:cNvSpPr txBox="1"/>
          <p:nvPr/>
        </p:nvSpPr>
        <p:spPr>
          <a:xfrm>
            <a:off x="4992625" y="4639098"/>
            <a:ext cx="3207247" cy="1200329"/>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基于数据挖掘的遥相关分析，引入时空特性的模式参数不确定性分析，以及时序演变特性等问题都带来大图分析挑战</a:t>
            </a:r>
            <a:endParaRPr lang="en-US" altLang="zh-CN" dirty="0">
              <a:latin typeface="黑体" panose="02010609060101010101" pitchFamily="49" charset="-122"/>
              <a:ea typeface="黑体" panose="02010609060101010101" pitchFamily="49" charset="-122"/>
            </a:endParaRPr>
          </a:p>
        </p:txBody>
      </p:sp>
      <p:sp>
        <p:nvSpPr>
          <p:cNvPr id="8" name="文本框 7"/>
          <p:cNvSpPr txBox="1"/>
          <p:nvPr/>
        </p:nvSpPr>
        <p:spPr>
          <a:xfrm>
            <a:off x="4604127" y="5945191"/>
            <a:ext cx="4288353"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sz="2000" dirty="0">
                <a:latin typeface="黑体" panose="02010609060101010101" pitchFamily="49" charset="-122"/>
                <a:ea typeface="黑体" panose="02010609060101010101" pitchFamily="49" charset="-122"/>
              </a:rPr>
              <a:t>能否有效利用超算来完成大图分析？</a:t>
            </a:r>
          </a:p>
        </p:txBody>
      </p:sp>
    </p:spTree>
    <p:custDataLst>
      <p:tags r:id="rId1"/>
    </p:custDataLst>
    <p:extLst>
      <p:ext uri="{BB962C8B-B14F-4D97-AF65-F5344CB8AC3E}">
        <p14:creationId xmlns:p14="http://schemas.microsoft.com/office/powerpoint/2010/main" val="2958931936"/>
      </p:ext>
    </p:extLst>
  </p:cSld>
  <p:clrMapOvr>
    <a:masterClrMapping/>
  </p:clrMapOvr>
  <mc:AlternateContent xmlns:mc="http://schemas.openxmlformats.org/markup-compatibility/2006" xmlns:p14="http://schemas.microsoft.com/office/powerpoint/2010/main">
    <mc:Choice Requires="p14">
      <p:transition spd="slow" p14:dur="2000" advTm="52130"/>
    </mc:Choice>
    <mc:Fallback xmlns="">
      <p:transition spd="slow" advTm="5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107"/>
          <p:cNvSpPr/>
          <p:nvPr/>
        </p:nvSpPr>
        <p:spPr>
          <a:xfrm>
            <a:off x="592019" y="2412749"/>
            <a:ext cx="2575737" cy="1095449"/>
          </a:xfrm>
          <a:custGeom>
            <a:avLst/>
            <a:gdLst>
              <a:gd name="connsiteX0" fmla="*/ 733647 w 3434316"/>
              <a:gd name="connsiteY0" fmla="*/ 1435396 h 1460598"/>
              <a:gd name="connsiteX1" fmla="*/ 233916 w 3434316"/>
              <a:gd name="connsiteY1" fmla="*/ 1392866 h 1460598"/>
              <a:gd name="connsiteX2" fmla="*/ 170121 w 3434316"/>
              <a:gd name="connsiteY2" fmla="*/ 1382233 h 1460598"/>
              <a:gd name="connsiteX3" fmla="*/ 95693 w 3434316"/>
              <a:gd name="connsiteY3" fmla="*/ 1360968 h 1460598"/>
              <a:gd name="connsiteX4" fmla="*/ 10633 w 3434316"/>
              <a:gd name="connsiteY4" fmla="*/ 1286540 h 1460598"/>
              <a:gd name="connsiteX5" fmla="*/ 0 w 3434316"/>
              <a:gd name="connsiteY5" fmla="*/ 1254642 h 1460598"/>
              <a:gd name="connsiteX6" fmla="*/ 10633 w 3434316"/>
              <a:gd name="connsiteY6" fmla="*/ 1095154 h 1460598"/>
              <a:gd name="connsiteX7" fmla="*/ 53163 w 3434316"/>
              <a:gd name="connsiteY7" fmla="*/ 1010093 h 1460598"/>
              <a:gd name="connsiteX8" fmla="*/ 85061 w 3434316"/>
              <a:gd name="connsiteY8" fmla="*/ 999461 h 1460598"/>
              <a:gd name="connsiteX9" fmla="*/ 148856 w 3434316"/>
              <a:gd name="connsiteY9" fmla="*/ 956931 h 1460598"/>
              <a:gd name="connsiteX10" fmla="*/ 212651 w 3434316"/>
              <a:gd name="connsiteY10" fmla="*/ 935666 h 1460598"/>
              <a:gd name="connsiteX11" fmla="*/ 233916 w 3434316"/>
              <a:gd name="connsiteY11" fmla="*/ 914400 h 1460598"/>
              <a:gd name="connsiteX12" fmla="*/ 329609 w 3434316"/>
              <a:gd name="connsiteY12" fmla="*/ 861238 h 1460598"/>
              <a:gd name="connsiteX13" fmla="*/ 372140 w 3434316"/>
              <a:gd name="connsiteY13" fmla="*/ 818707 h 1460598"/>
              <a:gd name="connsiteX14" fmla="*/ 404037 w 3434316"/>
              <a:gd name="connsiteY14" fmla="*/ 797442 h 1460598"/>
              <a:gd name="connsiteX15" fmla="*/ 457200 w 3434316"/>
              <a:gd name="connsiteY15" fmla="*/ 744279 h 1460598"/>
              <a:gd name="connsiteX16" fmla="*/ 489098 w 3434316"/>
              <a:gd name="connsiteY16" fmla="*/ 712382 h 1460598"/>
              <a:gd name="connsiteX17" fmla="*/ 563526 w 3434316"/>
              <a:gd name="connsiteY17" fmla="*/ 648586 h 1460598"/>
              <a:gd name="connsiteX18" fmla="*/ 606056 w 3434316"/>
              <a:gd name="connsiteY18" fmla="*/ 584791 h 1460598"/>
              <a:gd name="connsiteX19" fmla="*/ 637954 w 3434316"/>
              <a:gd name="connsiteY19" fmla="*/ 552893 h 1460598"/>
              <a:gd name="connsiteX20" fmla="*/ 680484 w 3434316"/>
              <a:gd name="connsiteY20" fmla="*/ 489098 h 1460598"/>
              <a:gd name="connsiteX21" fmla="*/ 723014 w 3434316"/>
              <a:gd name="connsiteY21" fmla="*/ 425303 h 1460598"/>
              <a:gd name="connsiteX22" fmla="*/ 744279 w 3434316"/>
              <a:gd name="connsiteY22" fmla="*/ 393405 h 1460598"/>
              <a:gd name="connsiteX23" fmla="*/ 765544 w 3434316"/>
              <a:gd name="connsiteY23" fmla="*/ 361507 h 1460598"/>
              <a:gd name="connsiteX24" fmla="*/ 829340 w 3434316"/>
              <a:gd name="connsiteY24" fmla="*/ 318977 h 1460598"/>
              <a:gd name="connsiteX25" fmla="*/ 893135 w 3434316"/>
              <a:gd name="connsiteY25" fmla="*/ 276447 h 1460598"/>
              <a:gd name="connsiteX26" fmla="*/ 956930 w 3434316"/>
              <a:gd name="connsiteY26" fmla="*/ 233917 h 1460598"/>
              <a:gd name="connsiteX27" fmla="*/ 988828 w 3434316"/>
              <a:gd name="connsiteY27" fmla="*/ 212652 h 1460598"/>
              <a:gd name="connsiteX28" fmla="*/ 1084521 w 3434316"/>
              <a:gd name="connsiteY28" fmla="*/ 180754 h 1460598"/>
              <a:gd name="connsiteX29" fmla="*/ 1158949 w 3434316"/>
              <a:gd name="connsiteY29" fmla="*/ 159489 h 1460598"/>
              <a:gd name="connsiteX30" fmla="*/ 1350335 w 3434316"/>
              <a:gd name="connsiteY30" fmla="*/ 148856 h 1460598"/>
              <a:gd name="connsiteX31" fmla="*/ 1509823 w 3434316"/>
              <a:gd name="connsiteY31" fmla="*/ 116959 h 1460598"/>
              <a:gd name="connsiteX32" fmla="*/ 1648047 w 3434316"/>
              <a:gd name="connsiteY32" fmla="*/ 95693 h 1460598"/>
              <a:gd name="connsiteX33" fmla="*/ 1903228 w 3434316"/>
              <a:gd name="connsiteY33" fmla="*/ 85061 h 1460598"/>
              <a:gd name="connsiteX34" fmla="*/ 2286000 w 3434316"/>
              <a:gd name="connsiteY34" fmla="*/ 63796 h 1460598"/>
              <a:gd name="connsiteX35" fmla="*/ 2371061 w 3434316"/>
              <a:gd name="connsiteY35" fmla="*/ 53163 h 1460598"/>
              <a:gd name="connsiteX36" fmla="*/ 2690037 w 3434316"/>
              <a:gd name="connsiteY36" fmla="*/ 31898 h 1460598"/>
              <a:gd name="connsiteX37" fmla="*/ 2753833 w 3434316"/>
              <a:gd name="connsiteY37" fmla="*/ 21266 h 1460598"/>
              <a:gd name="connsiteX38" fmla="*/ 3083442 w 3434316"/>
              <a:gd name="connsiteY38" fmla="*/ 0 h 1460598"/>
              <a:gd name="connsiteX39" fmla="*/ 3264195 w 3434316"/>
              <a:gd name="connsiteY39" fmla="*/ 10633 h 1460598"/>
              <a:gd name="connsiteX40" fmla="*/ 3327991 w 3434316"/>
              <a:gd name="connsiteY40" fmla="*/ 31898 h 1460598"/>
              <a:gd name="connsiteX41" fmla="*/ 3349256 w 3434316"/>
              <a:gd name="connsiteY41" fmla="*/ 63796 h 1460598"/>
              <a:gd name="connsiteX42" fmla="*/ 3402419 w 3434316"/>
              <a:gd name="connsiteY42" fmla="*/ 116959 h 1460598"/>
              <a:gd name="connsiteX43" fmla="*/ 3413051 w 3434316"/>
              <a:gd name="connsiteY43" fmla="*/ 148856 h 1460598"/>
              <a:gd name="connsiteX44" fmla="*/ 3434316 w 3434316"/>
              <a:gd name="connsiteY44" fmla="*/ 276447 h 1460598"/>
              <a:gd name="connsiteX45" fmla="*/ 3423684 w 3434316"/>
              <a:gd name="connsiteY45" fmla="*/ 425303 h 1460598"/>
              <a:gd name="connsiteX46" fmla="*/ 3381154 w 3434316"/>
              <a:gd name="connsiteY46" fmla="*/ 478466 h 1460598"/>
              <a:gd name="connsiteX47" fmla="*/ 3359889 w 3434316"/>
              <a:gd name="connsiteY47" fmla="*/ 510363 h 1460598"/>
              <a:gd name="connsiteX48" fmla="*/ 3338623 w 3434316"/>
              <a:gd name="connsiteY48" fmla="*/ 531628 h 1460598"/>
              <a:gd name="connsiteX49" fmla="*/ 3317358 w 3434316"/>
              <a:gd name="connsiteY49" fmla="*/ 563526 h 1460598"/>
              <a:gd name="connsiteX50" fmla="*/ 3285461 w 3434316"/>
              <a:gd name="connsiteY50" fmla="*/ 574159 h 1460598"/>
              <a:gd name="connsiteX51" fmla="*/ 3264195 w 3434316"/>
              <a:gd name="connsiteY51" fmla="*/ 595424 h 1460598"/>
              <a:gd name="connsiteX52" fmla="*/ 3242930 w 3434316"/>
              <a:gd name="connsiteY52" fmla="*/ 627321 h 1460598"/>
              <a:gd name="connsiteX53" fmla="*/ 3211033 w 3434316"/>
              <a:gd name="connsiteY53" fmla="*/ 637954 h 1460598"/>
              <a:gd name="connsiteX54" fmla="*/ 3147237 w 3434316"/>
              <a:gd name="connsiteY54" fmla="*/ 680484 h 1460598"/>
              <a:gd name="connsiteX55" fmla="*/ 3115340 w 3434316"/>
              <a:gd name="connsiteY55" fmla="*/ 712382 h 1460598"/>
              <a:gd name="connsiteX56" fmla="*/ 3051544 w 3434316"/>
              <a:gd name="connsiteY56" fmla="*/ 754912 h 1460598"/>
              <a:gd name="connsiteX57" fmla="*/ 2955851 w 3434316"/>
              <a:gd name="connsiteY57" fmla="*/ 829340 h 1460598"/>
              <a:gd name="connsiteX58" fmla="*/ 2892056 w 3434316"/>
              <a:gd name="connsiteY58" fmla="*/ 871870 h 1460598"/>
              <a:gd name="connsiteX59" fmla="*/ 2860158 w 3434316"/>
              <a:gd name="connsiteY59" fmla="*/ 882503 h 1460598"/>
              <a:gd name="connsiteX60" fmla="*/ 2806995 w 3434316"/>
              <a:gd name="connsiteY60" fmla="*/ 925033 h 1460598"/>
              <a:gd name="connsiteX61" fmla="*/ 2775098 w 3434316"/>
              <a:gd name="connsiteY61" fmla="*/ 935666 h 1460598"/>
              <a:gd name="connsiteX62" fmla="*/ 2711302 w 3434316"/>
              <a:gd name="connsiteY62" fmla="*/ 978196 h 1460598"/>
              <a:gd name="connsiteX63" fmla="*/ 2679405 w 3434316"/>
              <a:gd name="connsiteY63" fmla="*/ 999461 h 1460598"/>
              <a:gd name="connsiteX64" fmla="*/ 2583712 w 3434316"/>
              <a:gd name="connsiteY64" fmla="*/ 1041991 h 1460598"/>
              <a:gd name="connsiteX65" fmla="*/ 2551814 w 3434316"/>
              <a:gd name="connsiteY65" fmla="*/ 1052624 h 1460598"/>
              <a:gd name="connsiteX66" fmla="*/ 2488019 w 3434316"/>
              <a:gd name="connsiteY66" fmla="*/ 1095154 h 1460598"/>
              <a:gd name="connsiteX67" fmla="*/ 2456121 w 3434316"/>
              <a:gd name="connsiteY67" fmla="*/ 1116419 h 1460598"/>
              <a:gd name="connsiteX68" fmla="*/ 2424223 w 3434316"/>
              <a:gd name="connsiteY68" fmla="*/ 1137684 h 1460598"/>
              <a:gd name="connsiteX69" fmla="*/ 2360428 w 3434316"/>
              <a:gd name="connsiteY69" fmla="*/ 1169582 h 1460598"/>
              <a:gd name="connsiteX70" fmla="*/ 2296633 w 3434316"/>
              <a:gd name="connsiteY70" fmla="*/ 1190847 h 1460598"/>
              <a:gd name="connsiteX71" fmla="*/ 2200940 w 3434316"/>
              <a:gd name="connsiteY71" fmla="*/ 1222745 h 1460598"/>
              <a:gd name="connsiteX72" fmla="*/ 2105247 w 3434316"/>
              <a:gd name="connsiteY72" fmla="*/ 1254642 h 1460598"/>
              <a:gd name="connsiteX73" fmla="*/ 2041451 w 3434316"/>
              <a:gd name="connsiteY73" fmla="*/ 1275907 h 1460598"/>
              <a:gd name="connsiteX74" fmla="*/ 1988289 w 3434316"/>
              <a:gd name="connsiteY74" fmla="*/ 1286540 h 1460598"/>
              <a:gd name="connsiteX75" fmla="*/ 1945758 w 3434316"/>
              <a:gd name="connsiteY75" fmla="*/ 1297173 h 1460598"/>
              <a:gd name="connsiteX76" fmla="*/ 1658679 w 3434316"/>
              <a:gd name="connsiteY76" fmla="*/ 1329070 h 1460598"/>
              <a:gd name="connsiteX77" fmla="*/ 1520456 w 3434316"/>
              <a:gd name="connsiteY77" fmla="*/ 1350335 h 1460598"/>
              <a:gd name="connsiteX78" fmla="*/ 1403498 w 3434316"/>
              <a:gd name="connsiteY78" fmla="*/ 1360968 h 1460598"/>
              <a:gd name="connsiteX79" fmla="*/ 1329070 w 3434316"/>
              <a:gd name="connsiteY79" fmla="*/ 1371600 h 1460598"/>
              <a:gd name="connsiteX80" fmla="*/ 1180214 w 3434316"/>
              <a:gd name="connsiteY80" fmla="*/ 1382233 h 1460598"/>
              <a:gd name="connsiteX81" fmla="*/ 1031358 w 3434316"/>
              <a:gd name="connsiteY81" fmla="*/ 1403498 h 1460598"/>
              <a:gd name="connsiteX82" fmla="*/ 988828 w 3434316"/>
              <a:gd name="connsiteY82" fmla="*/ 1414131 h 1460598"/>
              <a:gd name="connsiteX83" fmla="*/ 935665 w 3434316"/>
              <a:gd name="connsiteY83" fmla="*/ 1424763 h 1460598"/>
              <a:gd name="connsiteX84" fmla="*/ 871870 w 3434316"/>
              <a:gd name="connsiteY84" fmla="*/ 1435396 h 1460598"/>
              <a:gd name="connsiteX85" fmla="*/ 797442 w 3434316"/>
              <a:gd name="connsiteY85" fmla="*/ 1446028 h 14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434316" h="1460598">
                <a:moveTo>
                  <a:pt x="733647" y="1435396"/>
                </a:moveTo>
                <a:cubicBezTo>
                  <a:pt x="547704" y="1481878"/>
                  <a:pt x="648575" y="1461979"/>
                  <a:pt x="233916" y="1392866"/>
                </a:cubicBezTo>
                <a:cubicBezTo>
                  <a:pt x="212651" y="1389322"/>
                  <a:pt x="191261" y="1386461"/>
                  <a:pt x="170121" y="1382233"/>
                </a:cubicBezTo>
                <a:cubicBezTo>
                  <a:pt x="136750" y="1375558"/>
                  <a:pt x="126091" y="1371100"/>
                  <a:pt x="95693" y="1360968"/>
                </a:cubicBezTo>
                <a:cubicBezTo>
                  <a:pt x="47845" y="1329069"/>
                  <a:pt x="32785" y="1330843"/>
                  <a:pt x="10633" y="1286540"/>
                </a:cubicBezTo>
                <a:cubicBezTo>
                  <a:pt x="5621" y="1276515"/>
                  <a:pt x="3544" y="1265275"/>
                  <a:pt x="0" y="1254642"/>
                </a:cubicBezTo>
                <a:cubicBezTo>
                  <a:pt x="3544" y="1201479"/>
                  <a:pt x="3098" y="1147899"/>
                  <a:pt x="10633" y="1095154"/>
                </a:cubicBezTo>
                <a:cubicBezTo>
                  <a:pt x="14609" y="1067324"/>
                  <a:pt x="25198" y="1026872"/>
                  <a:pt x="53163" y="1010093"/>
                </a:cubicBezTo>
                <a:cubicBezTo>
                  <a:pt x="62774" y="1004327"/>
                  <a:pt x="74428" y="1003005"/>
                  <a:pt x="85061" y="999461"/>
                </a:cubicBezTo>
                <a:cubicBezTo>
                  <a:pt x="106326" y="985284"/>
                  <a:pt x="124610" y="965013"/>
                  <a:pt x="148856" y="956931"/>
                </a:cubicBezTo>
                <a:lnTo>
                  <a:pt x="212651" y="935666"/>
                </a:lnTo>
                <a:cubicBezTo>
                  <a:pt x="219739" y="928577"/>
                  <a:pt x="225320" y="919558"/>
                  <a:pt x="233916" y="914400"/>
                </a:cubicBezTo>
                <a:cubicBezTo>
                  <a:pt x="300771" y="874286"/>
                  <a:pt x="232063" y="958784"/>
                  <a:pt x="329609" y="861238"/>
                </a:cubicBezTo>
                <a:cubicBezTo>
                  <a:pt x="343786" y="847061"/>
                  <a:pt x="355458" y="829828"/>
                  <a:pt x="372140" y="818707"/>
                </a:cubicBezTo>
                <a:cubicBezTo>
                  <a:pt x="382772" y="811619"/>
                  <a:pt x="394420" y="805857"/>
                  <a:pt x="404037" y="797442"/>
                </a:cubicBezTo>
                <a:cubicBezTo>
                  <a:pt x="422897" y="780939"/>
                  <a:pt x="439479" y="762000"/>
                  <a:pt x="457200" y="744279"/>
                </a:cubicBezTo>
                <a:cubicBezTo>
                  <a:pt x="467833" y="733647"/>
                  <a:pt x="476587" y="720723"/>
                  <a:pt x="489098" y="712382"/>
                </a:cubicBezTo>
                <a:cubicBezTo>
                  <a:pt x="517957" y="693142"/>
                  <a:pt x="542900" y="679525"/>
                  <a:pt x="563526" y="648586"/>
                </a:cubicBezTo>
                <a:cubicBezTo>
                  <a:pt x="577703" y="627321"/>
                  <a:pt x="587984" y="602863"/>
                  <a:pt x="606056" y="584791"/>
                </a:cubicBezTo>
                <a:cubicBezTo>
                  <a:pt x="616689" y="574158"/>
                  <a:pt x="628722" y="564762"/>
                  <a:pt x="637954" y="552893"/>
                </a:cubicBezTo>
                <a:cubicBezTo>
                  <a:pt x="653645" y="532719"/>
                  <a:pt x="666307" y="510363"/>
                  <a:pt x="680484" y="489098"/>
                </a:cubicBezTo>
                <a:lnTo>
                  <a:pt x="723014" y="425303"/>
                </a:lnTo>
                <a:lnTo>
                  <a:pt x="744279" y="393405"/>
                </a:lnTo>
                <a:cubicBezTo>
                  <a:pt x="751367" y="382772"/>
                  <a:pt x="754911" y="368595"/>
                  <a:pt x="765544" y="361507"/>
                </a:cubicBezTo>
                <a:cubicBezTo>
                  <a:pt x="786809" y="347330"/>
                  <a:pt x="811268" y="337049"/>
                  <a:pt x="829340" y="318977"/>
                </a:cubicBezTo>
                <a:cubicBezTo>
                  <a:pt x="869162" y="279154"/>
                  <a:pt x="846972" y="291834"/>
                  <a:pt x="893135" y="276447"/>
                </a:cubicBezTo>
                <a:lnTo>
                  <a:pt x="956930" y="233917"/>
                </a:lnTo>
                <a:cubicBezTo>
                  <a:pt x="967563" y="226829"/>
                  <a:pt x="976705" y="216693"/>
                  <a:pt x="988828" y="212652"/>
                </a:cubicBezTo>
                <a:lnTo>
                  <a:pt x="1084521" y="180754"/>
                </a:lnTo>
                <a:cubicBezTo>
                  <a:pt x="1103407" y="174459"/>
                  <a:pt x="1140586" y="161158"/>
                  <a:pt x="1158949" y="159489"/>
                </a:cubicBezTo>
                <a:cubicBezTo>
                  <a:pt x="1222580" y="153704"/>
                  <a:pt x="1286540" y="152400"/>
                  <a:pt x="1350335" y="148856"/>
                </a:cubicBezTo>
                <a:cubicBezTo>
                  <a:pt x="1453734" y="114390"/>
                  <a:pt x="1378741" y="134436"/>
                  <a:pt x="1509823" y="116959"/>
                </a:cubicBezTo>
                <a:cubicBezTo>
                  <a:pt x="1547428" y="111945"/>
                  <a:pt x="1611460" y="98053"/>
                  <a:pt x="1648047" y="95693"/>
                </a:cubicBezTo>
                <a:cubicBezTo>
                  <a:pt x="1733005" y="90212"/>
                  <a:pt x="1818168" y="88605"/>
                  <a:pt x="1903228" y="85061"/>
                </a:cubicBezTo>
                <a:cubicBezTo>
                  <a:pt x="2133943" y="59425"/>
                  <a:pt x="1847952" y="88827"/>
                  <a:pt x="2286000" y="63796"/>
                </a:cubicBezTo>
                <a:cubicBezTo>
                  <a:pt x="2314528" y="62166"/>
                  <a:pt x="2342565" y="55274"/>
                  <a:pt x="2371061" y="53163"/>
                </a:cubicBezTo>
                <a:cubicBezTo>
                  <a:pt x="2536258" y="40926"/>
                  <a:pt x="2549994" y="48374"/>
                  <a:pt x="2690037" y="31898"/>
                </a:cubicBezTo>
                <a:cubicBezTo>
                  <a:pt x="2711448" y="29379"/>
                  <a:pt x="2732345" y="23008"/>
                  <a:pt x="2753833" y="21266"/>
                </a:cubicBezTo>
                <a:cubicBezTo>
                  <a:pt x="2863571" y="12368"/>
                  <a:pt x="3083442" y="0"/>
                  <a:pt x="3083442" y="0"/>
                </a:cubicBezTo>
                <a:cubicBezTo>
                  <a:pt x="3143693" y="3544"/>
                  <a:pt x="3204347" y="2827"/>
                  <a:pt x="3264195" y="10633"/>
                </a:cubicBezTo>
                <a:cubicBezTo>
                  <a:pt x="3286422" y="13532"/>
                  <a:pt x="3327991" y="31898"/>
                  <a:pt x="3327991" y="31898"/>
                </a:cubicBezTo>
                <a:cubicBezTo>
                  <a:pt x="3335079" y="42531"/>
                  <a:pt x="3340220" y="54760"/>
                  <a:pt x="3349256" y="63796"/>
                </a:cubicBezTo>
                <a:cubicBezTo>
                  <a:pt x="3420140" y="134680"/>
                  <a:pt x="3345712" y="31898"/>
                  <a:pt x="3402419" y="116959"/>
                </a:cubicBezTo>
                <a:cubicBezTo>
                  <a:pt x="3405963" y="127591"/>
                  <a:pt x="3410333" y="137983"/>
                  <a:pt x="3413051" y="148856"/>
                </a:cubicBezTo>
                <a:cubicBezTo>
                  <a:pt x="3423418" y="190324"/>
                  <a:pt x="3428313" y="234425"/>
                  <a:pt x="3434316" y="276447"/>
                </a:cubicBezTo>
                <a:cubicBezTo>
                  <a:pt x="3430772" y="326066"/>
                  <a:pt x="3432329" y="376315"/>
                  <a:pt x="3423684" y="425303"/>
                </a:cubicBezTo>
                <a:cubicBezTo>
                  <a:pt x="3419980" y="446293"/>
                  <a:pt x="3393316" y="463264"/>
                  <a:pt x="3381154" y="478466"/>
                </a:cubicBezTo>
                <a:cubicBezTo>
                  <a:pt x="3373171" y="488444"/>
                  <a:pt x="3367872" y="500385"/>
                  <a:pt x="3359889" y="510363"/>
                </a:cubicBezTo>
                <a:cubicBezTo>
                  <a:pt x="3353627" y="518191"/>
                  <a:pt x="3344885" y="523800"/>
                  <a:pt x="3338623" y="531628"/>
                </a:cubicBezTo>
                <a:cubicBezTo>
                  <a:pt x="3330640" y="541607"/>
                  <a:pt x="3327336" y="555543"/>
                  <a:pt x="3317358" y="563526"/>
                </a:cubicBezTo>
                <a:cubicBezTo>
                  <a:pt x="3308606" y="570527"/>
                  <a:pt x="3296093" y="570615"/>
                  <a:pt x="3285461" y="574159"/>
                </a:cubicBezTo>
                <a:cubicBezTo>
                  <a:pt x="3278372" y="581247"/>
                  <a:pt x="3270457" y="587596"/>
                  <a:pt x="3264195" y="595424"/>
                </a:cubicBezTo>
                <a:cubicBezTo>
                  <a:pt x="3256212" y="605402"/>
                  <a:pt x="3252908" y="619338"/>
                  <a:pt x="3242930" y="627321"/>
                </a:cubicBezTo>
                <a:cubicBezTo>
                  <a:pt x="3234178" y="634322"/>
                  <a:pt x="3220830" y="632511"/>
                  <a:pt x="3211033" y="637954"/>
                </a:cubicBezTo>
                <a:cubicBezTo>
                  <a:pt x="3188692" y="650366"/>
                  <a:pt x="3165309" y="662412"/>
                  <a:pt x="3147237" y="680484"/>
                </a:cubicBezTo>
                <a:cubicBezTo>
                  <a:pt x="3136605" y="691117"/>
                  <a:pt x="3127209" y="703150"/>
                  <a:pt x="3115340" y="712382"/>
                </a:cubicBezTo>
                <a:cubicBezTo>
                  <a:pt x="3095166" y="728073"/>
                  <a:pt x="3069616" y="736840"/>
                  <a:pt x="3051544" y="754912"/>
                </a:cubicBezTo>
                <a:cubicBezTo>
                  <a:pt x="3001574" y="804883"/>
                  <a:pt x="3032160" y="778468"/>
                  <a:pt x="2955851" y="829340"/>
                </a:cubicBezTo>
                <a:lnTo>
                  <a:pt x="2892056" y="871870"/>
                </a:lnTo>
                <a:cubicBezTo>
                  <a:pt x="2881423" y="875414"/>
                  <a:pt x="2870183" y="877491"/>
                  <a:pt x="2860158" y="882503"/>
                </a:cubicBezTo>
                <a:cubicBezTo>
                  <a:pt x="2732495" y="946335"/>
                  <a:pt x="2905881" y="865701"/>
                  <a:pt x="2806995" y="925033"/>
                </a:cubicBezTo>
                <a:cubicBezTo>
                  <a:pt x="2797385" y="930799"/>
                  <a:pt x="2784895" y="930223"/>
                  <a:pt x="2775098" y="935666"/>
                </a:cubicBezTo>
                <a:cubicBezTo>
                  <a:pt x="2752757" y="948078"/>
                  <a:pt x="2732567" y="964019"/>
                  <a:pt x="2711302" y="978196"/>
                </a:cubicBezTo>
                <a:cubicBezTo>
                  <a:pt x="2700670" y="985284"/>
                  <a:pt x="2691528" y="995420"/>
                  <a:pt x="2679405" y="999461"/>
                </a:cubicBezTo>
                <a:cubicBezTo>
                  <a:pt x="2514823" y="1054321"/>
                  <a:pt x="2684804" y="991444"/>
                  <a:pt x="2583712" y="1041991"/>
                </a:cubicBezTo>
                <a:cubicBezTo>
                  <a:pt x="2573687" y="1047003"/>
                  <a:pt x="2561611" y="1047181"/>
                  <a:pt x="2551814" y="1052624"/>
                </a:cubicBezTo>
                <a:cubicBezTo>
                  <a:pt x="2529473" y="1065036"/>
                  <a:pt x="2509284" y="1080977"/>
                  <a:pt x="2488019" y="1095154"/>
                </a:cubicBezTo>
                <a:lnTo>
                  <a:pt x="2456121" y="1116419"/>
                </a:lnTo>
                <a:cubicBezTo>
                  <a:pt x="2445488" y="1123507"/>
                  <a:pt x="2436346" y="1133643"/>
                  <a:pt x="2424223" y="1137684"/>
                </a:cubicBezTo>
                <a:cubicBezTo>
                  <a:pt x="2307882" y="1176467"/>
                  <a:pt x="2484112" y="1114612"/>
                  <a:pt x="2360428" y="1169582"/>
                </a:cubicBezTo>
                <a:cubicBezTo>
                  <a:pt x="2339945" y="1178686"/>
                  <a:pt x="2317898" y="1183759"/>
                  <a:pt x="2296633" y="1190847"/>
                </a:cubicBezTo>
                <a:lnTo>
                  <a:pt x="2200940" y="1222745"/>
                </a:lnTo>
                <a:lnTo>
                  <a:pt x="2105247" y="1254642"/>
                </a:lnTo>
                <a:lnTo>
                  <a:pt x="2041451" y="1275907"/>
                </a:lnTo>
                <a:cubicBezTo>
                  <a:pt x="2023730" y="1279451"/>
                  <a:pt x="2005930" y="1282620"/>
                  <a:pt x="1988289" y="1286540"/>
                </a:cubicBezTo>
                <a:cubicBezTo>
                  <a:pt x="1974024" y="1289710"/>
                  <a:pt x="1960249" y="1295283"/>
                  <a:pt x="1945758" y="1297173"/>
                </a:cubicBezTo>
                <a:cubicBezTo>
                  <a:pt x="1767176" y="1320467"/>
                  <a:pt x="1789047" y="1310446"/>
                  <a:pt x="1658679" y="1329070"/>
                </a:cubicBezTo>
                <a:cubicBezTo>
                  <a:pt x="1586119" y="1339436"/>
                  <a:pt x="1597679" y="1341755"/>
                  <a:pt x="1520456" y="1350335"/>
                </a:cubicBezTo>
                <a:cubicBezTo>
                  <a:pt x="1481549" y="1354658"/>
                  <a:pt x="1442405" y="1356645"/>
                  <a:pt x="1403498" y="1360968"/>
                </a:cubicBezTo>
                <a:cubicBezTo>
                  <a:pt x="1378590" y="1363736"/>
                  <a:pt x="1354018" y="1369224"/>
                  <a:pt x="1329070" y="1371600"/>
                </a:cubicBezTo>
                <a:cubicBezTo>
                  <a:pt x="1279549" y="1376316"/>
                  <a:pt x="1229755" y="1377729"/>
                  <a:pt x="1180214" y="1382233"/>
                </a:cubicBezTo>
                <a:cubicBezTo>
                  <a:pt x="1144295" y="1385499"/>
                  <a:pt x="1070124" y="1395745"/>
                  <a:pt x="1031358" y="1403498"/>
                </a:cubicBezTo>
                <a:cubicBezTo>
                  <a:pt x="1017029" y="1406364"/>
                  <a:pt x="1003093" y="1410961"/>
                  <a:pt x="988828" y="1414131"/>
                </a:cubicBezTo>
                <a:cubicBezTo>
                  <a:pt x="971186" y="1418051"/>
                  <a:pt x="953445" y="1421530"/>
                  <a:pt x="935665" y="1424763"/>
                </a:cubicBezTo>
                <a:cubicBezTo>
                  <a:pt x="914454" y="1428619"/>
                  <a:pt x="892915" y="1430719"/>
                  <a:pt x="871870" y="1435396"/>
                </a:cubicBezTo>
                <a:cubicBezTo>
                  <a:pt x="803853" y="1450511"/>
                  <a:pt x="879855" y="1446028"/>
                  <a:pt x="797442" y="1446028"/>
                </a:cubicBezTo>
              </a:path>
            </a:pathLst>
          </a:custGeom>
          <a:solidFill>
            <a:srgbClr val="92D050"/>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68096" y="1830619"/>
            <a:ext cx="2687380" cy="1013348"/>
          </a:xfrm>
          <a:custGeom>
            <a:avLst/>
            <a:gdLst>
              <a:gd name="connsiteX0" fmla="*/ 0 w 3583173"/>
              <a:gd name="connsiteY0" fmla="*/ 202018 h 1351131"/>
              <a:gd name="connsiteX1" fmla="*/ 42531 w 3583173"/>
              <a:gd name="connsiteY1" fmla="*/ 786809 h 1351131"/>
              <a:gd name="connsiteX2" fmla="*/ 53163 w 3583173"/>
              <a:gd name="connsiteY2" fmla="*/ 1233376 h 1351131"/>
              <a:gd name="connsiteX3" fmla="*/ 106326 w 3583173"/>
              <a:gd name="connsiteY3" fmla="*/ 1339702 h 1351131"/>
              <a:gd name="connsiteX4" fmla="*/ 159489 w 3583173"/>
              <a:gd name="connsiteY4" fmla="*/ 1350335 h 1351131"/>
              <a:gd name="connsiteX5" fmla="*/ 382773 w 3583173"/>
              <a:gd name="connsiteY5" fmla="*/ 1329069 h 1351131"/>
              <a:gd name="connsiteX6" fmla="*/ 414670 w 3583173"/>
              <a:gd name="connsiteY6" fmla="*/ 1307804 h 1351131"/>
              <a:gd name="connsiteX7" fmla="*/ 457200 w 3583173"/>
              <a:gd name="connsiteY7" fmla="*/ 1244009 h 1351131"/>
              <a:gd name="connsiteX8" fmla="*/ 478466 w 3583173"/>
              <a:gd name="connsiteY8" fmla="*/ 1222744 h 1351131"/>
              <a:gd name="connsiteX9" fmla="*/ 520996 w 3583173"/>
              <a:gd name="connsiteY9" fmla="*/ 1158949 h 1351131"/>
              <a:gd name="connsiteX10" fmla="*/ 542261 w 3583173"/>
              <a:gd name="connsiteY10" fmla="*/ 1137683 h 1351131"/>
              <a:gd name="connsiteX11" fmla="*/ 584791 w 3583173"/>
              <a:gd name="connsiteY11" fmla="*/ 1073888 h 1351131"/>
              <a:gd name="connsiteX12" fmla="*/ 648587 w 3583173"/>
              <a:gd name="connsiteY12" fmla="*/ 1031358 h 1351131"/>
              <a:gd name="connsiteX13" fmla="*/ 680484 w 3583173"/>
              <a:gd name="connsiteY13" fmla="*/ 1010093 h 1351131"/>
              <a:gd name="connsiteX14" fmla="*/ 733647 w 3583173"/>
              <a:gd name="connsiteY14" fmla="*/ 967562 h 1351131"/>
              <a:gd name="connsiteX15" fmla="*/ 797442 w 3583173"/>
              <a:gd name="connsiteY15" fmla="*/ 925032 h 1351131"/>
              <a:gd name="connsiteX16" fmla="*/ 861238 w 3583173"/>
              <a:gd name="connsiteY16" fmla="*/ 903767 h 1351131"/>
              <a:gd name="connsiteX17" fmla="*/ 893135 w 3583173"/>
              <a:gd name="connsiteY17" fmla="*/ 893135 h 1351131"/>
              <a:gd name="connsiteX18" fmla="*/ 978196 w 3583173"/>
              <a:gd name="connsiteY18" fmla="*/ 850604 h 1351131"/>
              <a:gd name="connsiteX19" fmla="*/ 1010093 w 3583173"/>
              <a:gd name="connsiteY19" fmla="*/ 839972 h 1351131"/>
              <a:gd name="connsiteX20" fmla="*/ 1095154 w 3583173"/>
              <a:gd name="connsiteY20" fmla="*/ 797442 h 1351131"/>
              <a:gd name="connsiteX21" fmla="*/ 1127052 w 3583173"/>
              <a:gd name="connsiteY21" fmla="*/ 786809 h 1351131"/>
              <a:gd name="connsiteX22" fmla="*/ 1158949 w 3583173"/>
              <a:gd name="connsiteY22" fmla="*/ 776176 h 1351131"/>
              <a:gd name="connsiteX23" fmla="*/ 1265275 w 3583173"/>
              <a:gd name="connsiteY23" fmla="*/ 754911 h 1351131"/>
              <a:gd name="connsiteX24" fmla="*/ 1382233 w 3583173"/>
              <a:gd name="connsiteY24" fmla="*/ 723014 h 1351131"/>
              <a:gd name="connsiteX25" fmla="*/ 1414131 w 3583173"/>
              <a:gd name="connsiteY25" fmla="*/ 712381 h 1351131"/>
              <a:gd name="connsiteX26" fmla="*/ 1499191 w 3583173"/>
              <a:gd name="connsiteY26" fmla="*/ 691116 h 1351131"/>
              <a:gd name="connsiteX27" fmla="*/ 1531089 w 3583173"/>
              <a:gd name="connsiteY27" fmla="*/ 680483 h 1351131"/>
              <a:gd name="connsiteX28" fmla="*/ 1658680 w 3583173"/>
              <a:gd name="connsiteY28" fmla="*/ 669851 h 1351131"/>
              <a:gd name="connsiteX29" fmla="*/ 1818168 w 3583173"/>
              <a:gd name="connsiteY29" fmla="*/ 648586 h 1351131"/>
              <a:gd name="connsiteX30" fmla="*/ 1913861 w 3583173"/>
              <a:gd name="connsiteY30" fmla="*/ 637953 h 1351131"/>
              <a:gd name="connsiteX31" fmla="*/ 2126512 w 3583173"/>
              <a:gd name="connsiteY31" fmla="*/ 606055 h 1351131"/>
              <a:gd name="connsiteX32" fmla="*/ 2339163 w 3583173"/>
              <a:gd name="connsiteY32" fmla="*/ 574158 h 1351131"/>
              <a:gd name="connsiteX33" fmla="*/ 3104707 w 3583173"/>
              <a:gd name="connsiteY33" fmla="*/ 563525 h 1351131"/>
              <a:gd name="connsiteX34" fmla="*/ 3157870 w 3583173"/>
              <a:gd name="connsiteY34" fmla="*/ 552893 h 1351131"/>
              <a:gd name="connsiteX35" fmla="*/ 3242931 w 3583173"/>
              <a:gd name="connsiteY35" fmla="*/ 531628 h 1351131"/>
              <a:gd name="connsiteX36" fmla="*/ 3327991 w 3583173"/>
              <a:gd name="connsiteY36" fmla="*/ 520995 h 1351131"/>
              <a:gd name="connsiteX37" fmla="*/ 3370521 w 3583173"/>
              <a:gd name="connsiteY37" fmla="*/ 510362 h 1351131"/>
              <a:gd name="connsiteX38" fmla="*/ 3434317 w 3583173"/>
              <a:gd name="connsiteY38" fmla="*/ 489097 h 1351131"/>
              <a:gd name="connsiteX39" fmla="*/ 3508745 w 3583173"/>
              <a:gd name="connsiteY39" fmla="*/ 414669 h 1351131"/>
              <a:gd name="connsiteX40" fmla="*/ 3540642 w 3583173"/>
              <a:gd name="connsiteY40" fmla="*/ 382772 h 1351131"/>
              <a:gd name="connsiteX41" fmla="*/ 3561907 w 3583173"/>
              <a:gd name="connsiteY41" fmla="*/ 350874 h 1351131"/>
              <a:gd name="connsiteX42" fmla="*/ 3583173 w 3583173"/>
              <a:gd name="connsiteY42" fmla="*/ 287079 h 1351131"/>
              <a:gd name="connsiteX43" fmla="*/ 3572540 w 3583173"/>
              <a:gd name="connsiteY43" fmla="*/ 127590 h 1351131"/>
              <a:gd name="connsiteX44" fmla="*/ 3551275 w 3583173"/>
              <a:gd name="connsiteY44" fmla="*/ 95693 h 1351131"/>
              <a:gd name="connsiteX45" fmla="*/ 3487480 w 3583173"/>
              <a:gd name="connsiteY45" fmla="*/ 74428 h 1351131"/>
              <a:gd name="connsiteX46" fmla="*/ 3455582 w 3583173"/>
              <a:gd name="connsiteY46" fmla="*/ 63795 h 1351131"/>
              <a:gd name="connsiteX47" fmla="*/ 3423684 w 3583173"/>
              <a:gd name="connsiteY47" fmla="*/ 53162 h 1351131"/>
              <a:gd name="connsiteX48" fmla="*/ 3115340 w 3583173"/>
              <a:gd name="connsiteY48" fmla="*/ 31897 h 1351131"/>
              <a:gd name="connsiteX49" fmla="*/ 2509284 w 3583173"/>
              <a:gd name="connsiteY49" fmla="*/ 21265 h 1351131"/>
              <a:gd name="connsiteX50" fmla="*/ 2073349 w 3583173"/>
              <a:gd name="connsiteY50" fmla="*/ 0 h 1351131"/>
              <a:gd name="connsiteX51" fmla="*/ 1467293 w 3583173"/>
              <a:gd name="connsiteY51" fmla="*/ 10632 h 1351131"/>
              <a:gd name="connsiteX52" fmla="*/ 1339703 w 3583173"/>
              <a:gd name="connsiteY52" fmla="*/ 21265 h 1351131"/>
              <a:gd name="connsiteX53" fmla="*/ 1105787 w 3583173"/>
              <a:gd name="connsiteY53" fmla="*/ 42530 h 1351131"/>
              <a:gd name="connsiteX54" fmla="*/ 882503 w 3583173"/>
              <a:gd name="connsiteY54" fmla="*/ 53162 h 1351131"/>
              <a:gd name="connsiteX55" fmla="*/ 414670 w 3583173"/>
              <a:gd name="connsiteY55" fmla="*/ 85060 h 1351131"/>
              <a:gd name="connsiteX56" fmla="*/ 95693 w 3583173"/>
              <a:gd name="connsiteY56" fmla="*/ 95693 h 1351131"/>
              <a:gd name="connsiteX57" fmla="*/ 31898 w 3583173"/>
              <a:gd name="connsiteY57" fmla="*/ 127590 h 1351131"/>
              <a:gd name="connsiteX58" fmla="*/ 21266 w 3583173"/>
              <a:gd name="connsiteY58" fmla="*/ 159488 h 1351131"/>
              <a:gd name="connsiteX59" fmla="*/ 0 w 3583173"/>
              <a:gd name="connsiteY59" fmla="*/ 202018 h 135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3173" h="1351131">
                <a:moveTo>
                  <a:pt x="0" y="202018"/>
                </a:moveTo>
                <a:cubicBezTo>
                  <a:pt x="44269" y="423355"/>
                  <a:pt x="21155" y="295162"/>
                  <a:pt x="42531" y="786809"/>
                </a:cubicBezTo>
                <a:cubicBezTo>
                  <a:pt x="48999" y="935566"/>
                  <a:pt x="44245" y="1084745"/>
                  <a:pt x="53163" y="1233376"/>
                </a:cubicBezTo>
                <a:cubicBezTo>
                  <a:pt x="56283" y="1285369"/>
                  <a:pt x="59399" y="1322104"/>
                  <a:pt x="106326" y="1339702"/>
                </a:cubicBezTo>
                <a:cubicBezTo>
                  <a:pt x="123247" y="1346048"/>
                  <a:pt x="141768" y="1346791"/>
                  <a:pt x="159489" y="1350335"/>
                </a:cubicBezTo>
                <a:cubicBezTo>
                  <a:pt x="164297" y="1350068"/>
                  <a:pt x="324952" y="1357980"/>
                  <a:pt x="382773" y="1329069"/>
                </a:cubicBezTo>
                <a:cubicBezTo>
                  <a:pt x="394202" y="1323354"/>
                  <a:pt x="404038" y="1314892"/>
                  <a:pt x="414670" y="1307804"/>
                </a:cubicBezTo>
                <a:cubicBezTo>
                  <a:pt x="428847" y="1286539"/>
                  <a:pt x="439128" y="1262080"/>
                  <a:pt x="457200" y="1244009"/>
                </a:cubicBezTo>
                <a:cubicBezTo>
                  <a:pt x="464289" y="1236921"/>
                  <a:pt x="472451" y="1230764"/>
                  <a:pt x="478466" y="1222744"/>
                </a:cubicBezTo>
                <a:cubicBezTo>
                  <a:pt x="493801" y="1202298"/>
                  <a:pt x="502925" y="1177021"/>
                  <a:pt x="520996" y="1158949"/>
                </a:cubicBezTo>
                <a:cubicBezTo>
                  <a:pt x="528084" y="1151860"/>
                  <a:pt x="536246" y="1145703"/>
                  <a:pt x="542261" y="1137683"/>
                </a:cubicBezTo>
                <a:cubicBezTo>
                  <a:pt x="557595" y="1117237"/>
                  <a:pt x="563526" y="1088065"/>
                  <a:pt x="584791" y="1073888"/>
                </a:cubicBezTo>
                <a:lnTo>
                  <a:pt x="648587" y="1031358"/>
                </a:lnTo>
                <a:lnTo>
                  <a:pt x="680484" y="1010093"/>
                </a:lnTo>
                <a:cubicBezTo>
                  <a:pt x="719775" y="951156"/>
                  <a:pt x="679269" y="997772"/>
                  <a:pt x="733647" y="967562"/>
                </a:cubicBezTo>
                <a:cubicBezTo>
                  <a:pt x="755988" y="955150"/>
                  <a:pt x="773196" y="933114"/>
                  <a:pt x="797442" y="925032"/>
                </a:cubicBezTo>
                <a:lnTo>
                  <a:pt x="861238" y="903767"/>
                </a:lnTo>
                <a:lnTo>
                  <a:pt x="893135" y="893135"/>
                </a:lnTo>
                <a:cubicBezTo>
                  <a:pt x="930250" y="856018"/>
                  <a:pt x="904890" y="875039"/>
                  <a:pt x="978196" y="850604"/>
                </a:cubicBezTo>
                <a:lnTo>
                  <a:pt x="1010093" y="839972"/>
                </a:lnTo>
                <a:cubicBezTo>
                  <a:pt x="1047210" y="802857"/>
                  <a:pt x="1021848" y="821877"/>
                  <a:pt x="1095154" y="797442"/>
                </a:cubicBezTo>
                <a:lnTo>
                  <a:pt x="1127052" y="786809"/>
                </a:lnTo>
                <a:cubicBezTo>
                  <a:pt x="1137684" y="783265"/>
                  <a:pt x="1147959" y="778374"/>
                  <a:pt x="1158949" y="776176"/>
                </a:cubicBezTo>
                <a:cubicBezTo>
                  <a:pt x="1194391" y="769088"/>
                  <a:pt x="1230986" y="766341"/>
                  <a:pt x="1265275" y="754911"/>
                </a:cubicBezTo>
                <a:cubicBezTo>
                  <a:pt x="1402144" y="709288"/>
                  <a:pt x="1261998" y="753072"/>
                  <a:pt x="1382233" y="723014"/>
                </a:cubicBezTo>
                <a:cubicBezTo>
                  <a:pt x="1393106" y="720296"/>
                  <a:pt x="1403318" y="715330"/>
                  <a:pt x="1414131" y="712381"/>
                </a:cubicBezTo>
                <a:cubicBezTo>
                  <a:pt x="1442327" y="704691"/>
                  <a:pt x="1471465" y="700358"/>
                  <a:pt x="1499191" y="691116"/>
                </a:cubicBezTo>
                <a:cubicBezTo>
                  <a:pt x="1509824" y="687572"/>
                  <a:pt x="1519979" y="681964"/>
                  <a:pt x="1531089" y="680483"/>
                </a:cubicBezTo>
                <a:cubicBezTo>
                  <a:pt x="1573392" y="674843"/>
                  <a:pt x="1616214" y="674098"/>
                  <a:pt x="1658680" y="669851"/>
                </a:cubicBezTo>
                <a:cubicBezTo>
                  <a:pt x="1742271" y="661492"/>
                  <a:pt x="1738552" y="658538"/>
                  <a:pt x="1818168" y="648586"/>
                </a:cubicBezTo>
                <a:cubicBezTo>
                  <a:pt x="1850014" y="644605"/>
                  <a:pt x="1881963" y="641497"/>
                  <a:pt x="1913861" y="637953"/>
                </a:cubicBezTo>
                <a:cubicBezTo>
                  <a:pt x="2035431" y="607562"/>
                  <a:pt x="1849605" y="652204"/>
                  <a:pt x="2126512" y="606055"/>
                </a:cubicBezTo>
                <a:cubicBezTo>
                  <a:pt x="2177949" y="597483"/>
                  <a:pt x="2312645" y="574526"/>
                  <a:pt x="2339163" y="574158"/>
                </a:cubicBezTo>
                <a:lnTo>
                  <a:pt x="3104707" y="563525"/>
                </a:lnTo>
                <a:cubicBezTo>
                  <a:pt x="3122428" y="559981"/>
                  <a:pt x="3140338" y="557276"/>
                  <a:pt x="3157870" y="552893"/>
                </a:cubicBezTo>
                <a:cubicBezTo>
                  <a:pt x="3230330" y="534778"/>
                  <a:pt x="3141018" y="547307"/>
                  <a:pt x="3242931" y="531628"/>
                </a:cubicBezTo>
                <a:cubicBezTo>
                  <a:pt x="3271173" y="527283"/>
                  <a:pt x="3299806" y="525693"/>
                  <a:pt x="3327991" y="520995"/>
                </a:cubicBezTo>
                <a:cubicBezTo>
                  <a:pt x="3342405" y="518593"/>
                  <a:pt x="3356524" y="514561"/>
                  <a:pt x="3370521" y="510362"/>
                </a:cubicBezTo>
                <a:cubicBezTo>
                  <a:pt x="3391991" y="503921"/>
                  <a:pt x="3434317" y="489097"/>
                  <a:pt x="3434317" y="489097"/>
                </a:cubicBezTo>
                <a:lnTo>
                  <a:pt x="3508745" y="414669"/>
                </a:lnTo>
                <a:cubicBezTo>
                  <a:pt x="3519377" y="404037"/>
                  <a:pt x="3532301" y="395283"/>
                  <a:pt x="3540642" y="382772"/>
                </a:cubicBezTo>
                <a:cubicBezTo>
                  <a:pt x="3547730" y="372139"/>
                  <a:pt x="3556717" y="362551"/>
                  <a:pt x="3561907" y="350874"/>
                </a:cubicBezTo>
                <a:cubicBezTo>
                  <a:pt x="3571011" y="330391"/>
                  <a:pt x="3583173" y="287079"/>
                  <a:pt x="3583173" y="287079"/>
                </a:cubicBezTo>
                <a:cubicBezTo>
                  <a:pt x="3579629" y="233916"/>
                  <a:pt x="3581299" y="180146"/>
                  <a:pt x="3572540" y="127590"/>
                </a:cubicBezTo>
                <a:cubicBezTo>
                  <a:pt x="3570439" y="114985"/>
                  <a:pt x="3562111" y="102466"/>
                  <a:pt x="3551275" y="95693"/>
                </a:cubicBezTo>
                <a:cubicBezTo>
                  <a:pt x="3532267" y="83813"/>
                  <a:pt x="3508745" y="81516"/>
                  <a:pt x="3487480" y="74428"/>
                </a:cubicBezTo>
                <a:lnTo>
                  <a:pt x="3455582" y="63795"/>
                </a:lnTo>
                <a:cubicBezTo>
                  <a:pt x="3444949" y="60251"/>
                  <a:pt x="3434739" y="55004"/>
                  <a:pt x="3423684" y="53162"/>
                </a:cubicBezTo>
                <a:cubicBezTo>
                  <a:pt x="3288577" y="30645"/>
                  <a:pt x="3346714" y="37681"/>
                  <a:pt x="3115340" y="31897"/>
                </a:cubicBezTo>
                <a:lnTo>
                  <a:pt x="2509284" y="21265"/>
                </a:lnTo>
                <a:cubicBezTo>
                  <a:pt x="2334690" y="5392"/>
                  <a:pt x="2300160" y="0"/>
                  <a:pt x="2073349" y="0"/>
                </a:cubicBezTo>
                <a:cubicBezTo>
                  <a:pt x="1871299" y="0"/>
                  <a:pt x="1669312" y="7088"/>
                  <a:pt x="1467293" y="10632"/>
                </a:cubicBezTo>
                <a:lnTo>
                  <a:pt x="1339703" y="21265"/>
                </a:lnTo>
                <a:cubicBezTo>
                  <a:pt x="1195145" y="35032"/>
                  <a:pt x="1280238" y="32268"/>
                  <a:pt x="1105787" y="42530"/>
                </a:cubicBezTo>
                <a:cubicBezTo>
                  <a:pt x="1031403" y="46905"/>
                  <a:pt x="956879" y="48654"/>
                  <a:pt x="882503" y="53162"/>
                </a:cubicBezTo>
                <a:cubicBezTo>
                  <a:pt x="594696" y="70605"/>
                  <a:pt x="922580" y="68129"/>
                  <a:pt x="414670" y="85060"/>
                </a:cubicBezTo>
                <a:lnTo>
                  <a:pt x="95693" y="95693"/>
                </a:lnTo>
                <a:cubicBezTo>
                  <a:pt x="74680" y="102697"/>
                  <a:pt x="46888" y="108852"/>
                  <a:pt x="31898" y="127590"/>
                </a:cubicBezTo>
                <a:cubicBezTo>
                  <a:pt x="24897" y="136342"/>
                  <a:pt x="21266" y="148280"/>
                  <a:pt x="21266" y="159488"/>
                </a:cubicBezTo>
                <a:lnTo>
                  <a:pt x="0" y="202018"/>
                </a:lnTo>
                <a:close/>
              </a:path>
            </a:pathLst>
          </a:custGeom>
          <a:solidFill>
            <a:srgbClr val="FFFF00"/>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592019" y="3765061"/>
            <a:ext cx="4303412" cy="1419671"/>
          </a:xfrm>
          <a:prstGeom prst="rect">
            <a:avLst/>
          </a:prstGeom>
          <a:solidFill>
            <a:srgbClr val="FFFF00"/>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8096" y="307148"/>
            <a:ext cx="8229600" cy="854869"/>
          </a:xfrm>
        </p:spPr>
        <p:txBody>
          <a:bodyPr/>
          <a:lstStyle/>
          <a:p>
            <a:r>
              <a:rPr lang="zh-CN" altLang="en-US" sz="4000" dirty="0">
                <a:latin typeface="黑体" panose="02010609060101010101" pitchFamily="49" charset="-122"/>
              </a:rPr>
              <a:t>并行图处理面临的挑战</a:t>
            </a:r>
            <a:endParaRPr lang="en-US" sz="4000" dirty="0">
              <a:latin typeface="黑体" panose="02010609060101010101" pitchFamily="49" charset="-122"/>
            </a:endParaRPr>
          </a:p>
        </p:txBody>
      </p:sp>
      <p:sp>
        <p:nvSpPr>
          <p:cNvPr id="6" name="TextBox 5"/>
          <p:cNvSpPr txBox="1"/>
          <p:nvPr/>
        </p:nvSpPr>
        <p:spPr>
          <a:xfrm>
            <a:off x="2005830" y="2876387"/>
            <a:ext cx="862737" cy="369332"/>
          </a:xfrm>
          <a:prstGeom prst="rect">
            <a:avLst/>
          </a:prstGeom>
          <a:noFill/>
        </p:spPr>
        <p:txBody>
          <a:bodyPr wrap="none" rtlCol="0">
            <a:spAutoFit/>
          </a:bodyPr>
          <a:lstStyle/>
          <a:p>
            <a:r>
              <a:rPr lang="en-US" dirty="0">
                <a:latin typeface="+mj-lt"/>
              </a:rPr>
              <a:t>Node 1</a:t>
            </a:r>
          </a:p>
        </p:txBody>
      </p:sp>
      <p:sp>
        <p:nvSpPr>
          <p:cNvPr id="7" name="TextBox 6"/>
          <p:cNvSpPr txBox="1"/>
          <p:nvPr/>
        </p:nvSpPr>
        <p:spPr>
          <a:xfrm>
            <a:off x="827731" y="2163972"/>
            <a:ext cx="862737" cy="369332"/>
          </a:xfrm>
          <a:prstGeom prst="rect">
            <a:avLst/>
          </a:prstGeom>
          <a:noFill/>
        </p:spPr>
        <p:txBody>
          <a:bodyPr wrap="none" rtlCol="0">
            <a:spAutoFit/>
          </a:bodyPr>
          <a:lstStyle/>
          <a:p>
            <a:r>
              <a:rPr lang="en-US" dirty="0">
                <a:latin typeface="+mj-lt"/>
              </a:rPr>
              <a:t>Node 0</a:t>
            </a:r>
          </a:p>
        </p:txBody>
      </p:sp>
      <p:grpSp>
        <p:nvGrpSpPr>
          <p:cNvPr id="11" name="Group 10"/>
          <p:cNvGrpSpPr/>
          <p:nvPr/>
        </p:nvGrpSpPr>
        <p:grpSpPr>
          <a:xfrm>
            <a:off x="699877" y="1954442"/>
            <a:ext cx="2330491" cy="1434559"/>
            <a:chOff x="2699792" y="2132856"/>
            <a:chExt cx="3528392" cy="2171940"/>
          </a:xfrm>
        </p:grpSpPr>
        <p:sp>
          <p:nvSpPr>
            <p:cNvPr id="14" name="Oval 13"/>
            <p:cNvSpPr/>
            <p:nvPr/>
          </p:nvSpPr>
          <p:spPr>
            <a:xfrm>
              <a:off x="3779912" y="2144556"/>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1</a:t>
              </a:r>
              <a:endParaRPr lang="en-US" dirty="0"/>
            </a:p>
          </p:txBody>
        </p:sp>
        <p:sp>
          <p:nvSpPr>
            <p:cNvPr id="15" name="Oval 14"/>
            <p:cNvSpPr/>
            <p:nvPr/>
          </p:nvSpPr>
          <p:spPr>
            <a:xfrm>
              <a:off x="4860032" y="2140656"/>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2</a:t>
              </a:r>
              <a:endParaRPr lang="en-US" dirty="0"/>
            </a:p>
          </p:txBody>
        </p:sp>
        <p:sp>
          <p:nvSpPr>
            <p:cNvPr id="16" name="Oval 15"/>
            <p:cNvSpPr/>
            <p:nvPr/>
          </p:nvSpPr>
          <p:spPr>
            <a:xfrm>
              <a:off x="5940152" y="2132856"/>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3</a:t>
              </a:r>
              <a:endParaRPr lang="en-US" dirty="0"/>
            </a:p>
          </p:txBody>
        </p:sp>
        <p:sp>
          <p:nvSpPr>
            <p:cNvPr id="17" name="Oval 16"/>
            <p:cNvSpPr/>
            <p:nvPr/>
          </p:nvSpPr>
          <p:spPr>
            <a:xfrm>
              <a:off x="2699792" y="30806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4</a:t>
              </a:r>
              <a:endParaRPr lang="en-US" dirty="0"/>
            </a:p>
          </p:txBody>
        </p:sp>
        <p:sp>
          <p:nvSpPr>
            <p:cNvPr id="18" name="Oval 17"/>
            <p:cNvSpPr/>
            <p:nvPr/>
          </p:nvSpPr>
          <p:spPr>
            <a:xfrm>
              <a:off x="3779912" y="30806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endParaRPr lang="en-US" dirty="0"/>
            </a:p>
          </p:txBody>
        </p:sp>
        <p:sp>
          <p:nvSpPr>
            <p:cNvPr id="19" name="Oval 18"/>
            <p:cNvSpPr/>
            <p:nvPr/>
          </p:nvSpPr>
          <p:spPr>
            <a:xfrm>
              <a:off x="4860032" y="30767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6</a:t>
              </a:r>
              <a:endParaRPr lang="en-US" dirty="0"/>
            </a:p>
          </p:txBody>
        </p:sp>
        <p:sp>
          <p:nvSpPr>
            <p:cNvPr id="20" name="Oval 19"/>
            <p:cNvSpPr/>
            <p:nvPr/>
          </p:nvSpPr>
          <p:spPr>
            <a:xfrm>
              <a:off x="5940152" y="3068960"/>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7</a:t>
              </a:r>
              <a:endParaRPr lang="en-US" dirty="0"/>
            </a:p>
          </p:txBody>
        </p:sp>
        <p:sp>
          <p:nvSpPr>
            <p:cNvPr id="21" name="Oval 20"/>
            <p:cNvSpPr/>
            <p:nvPr/>
          </p:nvSpPr>
          <p:spPr>
            <a:xfrm>
              <a:off x="2703771" y="401676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8</a:t>
              </a:r>
              <a:endParaRPr lang="en-US" dirty="0"/>
            </a:p>
          </p:txBody>
        </p:sp>
        <p:sp>
          <p:nvSpPr>
            <p:cNvPr id="22" name="Oval 21"/>
            <p:cNvSpPr/>
            <p:nvPr/>
          </p:nvSpPr>
          <p:spPr>
            <a:xfrm>
              <a:off x="3783891" y="401676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9</a:t>
              </a:r>
              <a:endParaRPr lang="en-US" dirty="0"/>
            </a:p>
          </p:txBody>
        </p:sp>
        <p:cxnSp>
          <p:nvCxnSpPr>
            <p:cNvPr id="23" name="Straight Connector 22"/>
            <p:cNvCxnSpPr>
              <a:endCxn id="15" idx="2"/>
            </p:cNvCxnSpPr>
            <p:nvPr/>
          </p:nvCxnSpPr>
          <p:spPr>
            <a:xfrm>
              <a:off x="2987824" y="2288572"/>
              <a:ext cx="7920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Straight Connector 23"/>
            <p:cNvCxnSpPr>
              <a:endCxn id="18" idx="0"/>
            </p:cNvCxnSpPr>
            <p:nvPr/>
          </p:nvCxnSpPr>
          <p:spPr>
            <a:xfrm>
              <a:off x="2843808" y="24325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Straight Connector 24"/>
            <p:cNvCxnSpPr>
              <a:stCxn id="18" idx="4"/>
              <a:endCxn id="26" idx="0"/>
            </p:cNvCxnSpPr>
            <p:nvPr/>
          </p:nvCxnSpPr>
          <p:spPr>
            <a:xfrm>
              <a:off x="2843808" y="3368692"/>
              <a:ext cx="3979"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Straight Connector 25"/>
            <p:cNvCxnSpPr>
              <a:stCxn id="18" idx="6"/>
              <a:endCxn id="19" idx="2"/>
            </p:cNvCxnSpPr>
            <p:nvPr/>
          </p:nvCxnSpPr>
          <p:spPr>
            <a:xfrm>
              <a:off x="2987824" y="3224676"/>
              <a:ext cx="7920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Straight Connector 26"/>
            <p:cNvCxnSpPr>
              <a:stCxn id="26" idx="7"/>
              <a:endCxn id="19" idx="3"/>
            </p:cNvCxnSpPr>
            <p:nvPr/>
          </p:nvCxnSpPr>
          <p:spPr>
            <a:xfrm flipV="1">
              <a:off x="2949622" y="3326511"/>
              <a:ext cx="872471" cy="732434"/>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p:cNvCxnSpPr>
              <a:stCxn id="26" idx="6"/>
              <a:endCxn id="27" idx="2"/>
            </p:cNvCxnSpPr>
            <p:nvPr/>
          </p:nvCxnSpPr>
          <p:spPr>
            <a:xfrm>
              <a:off x="2991803" y="4160780"/>
              <a:ext cx="7920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Straight Connector 28"/>
            <p:cNvCxnSpPr>
              <a:stCxn id="19" idx="4"/>
              <a:endCxn id="27" idx="0"/>
            </p:cNvCxnSpPr>
            <p:nvPr/>
          </p:nvCxnSpPr>
          <p:spPr>
            <a:xfrm>
              <a:off x="3923928" y="3368692"/>
              <a:ext cx="3979"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Straight Connector 29"/>
            <p:cNvCxnSpPr>
              <a:stCxn id="15" idx="4"/>
              <a:endCxn id="19" idx="0"/>
            </p:cNvCxnSpPr>
            <p:nvPr/>
          </p:nvCxnSpPr>
          <p:spPr>
            <a:xfrm>
              <a:off x="3923928" y="24325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Straight Connector 30"/>
            <p:cNvCxnSpPr>
              <a:stCxn id="15" idx="6"/>
              <a:endCxn id="16" idx="2"/>
            </p:cNvCxnSpPr>
            <p:nvPr/>
          </p:nvCxnSpPr>
          <p:spPr>
            <a:xfrm flipV="1">
              <a:off x="4067944" y="2284672"/>
              <a:ext cx="792088" cy="39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Straight Connector 31"/>
            <p:cNvCxnSpPr>
              <a:stCxn id="16" idx="6"/>
              <a:endCxn id="17" idx="2"/>
            </p:cNvCxnSpPr>
            <p:nvPr/>
          </p:nvCxnSpPr>
          <p:spPr>
            <a:xfrm flipV="1">
              <a:off x="5148064" y="2276872"/>
              <a:ext cx="792088" cy="7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Straight Connector 32"/>
            <p:cNvCxnSpPr>
              <a:stCxn id="19" idx="7"/>
              <a:endCxn id="16" idx="3"/>
            </p:cNvCxnSpPr>
            <p:nvPr/>
          </p:nvCxnSpPr>
          <p:spPr>
            <a:xfrm flipV="1">
              <a:off x="4025763" y="2386507"/>
              <a:ext cx="876450" cy="736334"/>
            </a:xfrm>
            <a:prstGeom prst="line">
              <a:avLst/>
            </a:prstGeom>
          </p:spPr>
          <p:style>
            <a:lnRef idx="3">
              <a:schemeClr val="accent4"/>
            </a:lnRef>
            <a:fillRef idx="0">
              <a:schemeClr val="accent4"/>
            </a:fillRef>
            <a:effectRef idx="2">
              <a:schemeClr val="accent4"/>
            </a:effectRef>
            <a:fontRef idx="minor">
              <a:schemeClr val="tx1"/>
            </a:fontRef>
          </p:style>
        </p:cxnSp>
        <p:cxnSp>
          <p:nvCxnSpPr>
            <p:cNvPr id="34" name="Straight Connector 33"/>
            <p:cNvCxnSpPr>
              <a:stCxn id="16" idx="4"/>
              <a:endCxn id="20" idx="0"/>
            </p:cNvCxnSpPr>
            <p:nvPr/>
          </p:nvCxnSpPr>
          <p:spPr>
            <a:xfrm>
              <a:off x="5004048" y="24286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5" name="Straight Connector 34"/>
            <p:cNvCxnSpPr>
              <a:stCxn id="17" idx="4"/>
              <a:endCxn id="21" idx="0"/>
            </p:cNvCxnSpPr>
            <p:nvPr/>
          </p:nvCxnSpPr>
          <p:spPr>
            <a:xfrm>
              <a:off x="6084168" y="2420888"/>
              <a:ext cx="0" cy="648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Straight Connector 35"/>
            <p:cNvCxnSpPr>
              <a:stCxn id="20" idx="6"/>
              <a:endCxn id="21" idx="2"/>
            </p:cNvCxnSpPr>
            <p:nvPr/>
          </p:nvCxnSpPr>
          <p:spPr>
            <a:xfrm flipV="1">
              <a:off x="5148064" y="3212976"/>
              <a:ext cx="792088" cy="7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Straight Connector 36"/>
            <p:cNvCxnSpPr>
              <a:stCxn id="19" idx="6"/>
              <a:endCxn id="20" idx="2"/>
            </p:cNvCxnSpPr>
            <p:nvPr/>
          </p:nvCxnSpPr>
          <p:spPr>
            <a:xfrm flipV="1">
              <a:off x="4067944" y="3220776"/>
              <a:ext cx="792088" cy="3900"/>
            </a:xfrm>
            <a:prstGeom prst="line">
              <a:avLst/>
            </a:prstGeom>
          </p:spPr>
          <p:style>
            <a:lnRef idx="3">
              <a:schemeClr val="accent4"/>
            </a:lnRef>
            <a:fillRef idx="0">
              <a:schemeClr val="accent4"/>
            </a:fillRef>
            <a:effectRef idx="2">
              <a:schemeClr val="accent4"/>
            </a:effectRef>
            <a:fontRef idx="minor">
              <a:schemeClr val="tx1"/>
            </a:fontRef>
          </p:style>
        </p:cxnSp>
        <p:cxnSp>
          <p:nvCxnSpPr>
            <p:cNvPr id="38" name="Straight Connector 37"/>
            <p:cNvCxnSpPr>
              <a:stCxn id="27" idx="7"/>
              <a:endCxn id="20" idx="3"/>
            </p:cNvCxnSpPr>
            <p:nvPr/>
          </p:nvCxnSpPr>
          <p:spPr>
            <a:xfrm flipV="1">
              <a:off x="4029742" y="3322611"/>
              <a:ext cx="872471" cy="736334"/>
            </a:xfrm>
            <a:prstGeom prst="line">
              <a:avLst/>
            </a:prstGeom>
          </p:spPr>
          <p:style>
            <a:lnRef idx="3">
              <a:schemeClr val="accent4"/>
            </a:lnRef>
            <a:fillRef idx="0">
              <a:schemeClr val="accent4"/>
            </a:fillRef>
            <a:effectRef idx="2">
              <a:schemeClr val="accent4"/>
            </a:effectRef>
            <a:fontRef idx="minor">
              <a:schemeClr val="tx1"/>
            </a:fontRef>
          </p:style>
        </p:cxnSp>
        <p:cxnSp>
          <p:nvCxnSpPr>
            <p:cNvPr id="39" name="Straight Connector 38"/>
            <p:cNvCxnSpPr/>
            <p:nvPr/>
          </p:nvCxnSpPr>
          <p:spPr>
            <a:xfrm flipV="1">
              <a:off x="2970711" y="3266857"/>
              <a:ext cx="1906431" cy="838168"/>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p:cNvCxnSpPr>
              <a:stCxn id="18" idx="5"/>
              <a:endCxn id="27" idx="1"/>
            </p:cNvCxnSpPr>
            <p:nvPr/>
          </p:nvCxnSpPr>
          <p:spPr>
            <a:xfrm>
              <a:off x="2945643" y="3326511"/>
              <a:ext cx="880429" cy="732434"/>
            </a:xfrm>
            <a:prstGeom prst="line">
              <a:avLst/>
            </a:prstGeom>
          </p:spPr>
          <p:style>
            <a:lnRef idx="3">
              <a:schemeClr val="accent4"/>
            </a:lnRef>
            <a:fillRef idx="0">
              <a:schemeClr val="accent4"/>
            </a:fillRef>
            <a:effectRef idx="2">
              <a:schemeClr val="accent4"/>
            </a:effectRef>
            <a:fontRef idx="minor">
              <a:schemeClr val="tx1"/>
            </a:fontRef>
          </p:style>
        </p:cxnSp>
        <p:sp>
          <p:nvSpPr>
            <p:cNvPr id="41" name="Oval 40"/>
            <p:cNvSpPr/>
            <p:nvPr/>
          </p:nvSpPr>
          <p:spPr>
            <a:xfrm>
              <a:off x="2699792" y="2144556"/>
              <a:ext cx="288032" cy="288032"/>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0</a:t>
              </a:r>
              <a:endParaRPr lang="en-US" dirty="0"/>
            </a:p>
          </p:txBody>
        </p:sp>
      </p:grpSp>
      <p:sp>
        <p:nvSpPr>
          <p:cNvPr id="9" name="TextBox 8"/>
          <p:cNvSpPr txBox="1"/>
          <p:nvPr/>
        </p:nvSpPr>
        <p:spPr>
          <a:xfrm>
            <a:off x="2075798" y="3411774"/>
            <a:ext cx="2954655"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以压缩行格式存储的图分区</a:t>
            </a:r>
            <a:endParaRPr lang="en-US" dirty="0">
              <a:latin typeface="黑体" panose="02010609060101010101" pitchFamily="49" charset="-122"/>
              <a:ea typeface="黑体" panose="02010609060101010101" pitchFamily="49" charset="-122"/>
            </a:endParaRPr>
          </a:p>
        </p:txBody>
      </p:sp>
      <p:graphicFrame>
        <p:nvGraphicFramePr>
          <p:cNvPr id="43" name="Table 42"/>
          <p:cNvGraphicFramePr>
            <a:graphicFrameLocks noGrp="1"/>
          </p:cNvGraphicFramePr>
          <p:nvPr>
            <p:extLst/>
          </p:nvPr>
        </p:nvGraphicFramePr>
        <p:xfrm>
          <a:off x="684188" y="4136832"/>
          <a:ext cx="1350000" cy="28194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20000"/>
                    </a:ext>
                  </a:extLst>
                </a:gridCol>
                <a:gridCol w="270000">
                  <a:extLst>
                    <a:ext uri="{9D8B030D-6E8A-4147-A177-3AD203B41FA5}">
                      <a16:colId xmlns:a16="http://schemas.microsoft.com/office/drawing/2014/main" val="20001"/>
                    </a:ext>
                  </a:extLst>
                </a:gridCol>
                <a:gridCol w="270000">
                  <a:extLst>
                    <a:ext uri="{9D8B030D-6E8A-4147-A177-3AD203B41FA5}">
                      <a16:colId xmlns:a16="http://schemas.microsoft.com/office/drawing/2014/main" val="20002"/>
                    </a:ext>
                  </a:extLst>
                </a:gridCol>
                <a:gridCol w="270000">
                  <a:extLst>
                    <a:ext uri="{9D8B030D-6E8A-4147-A177-3AD203B41FA5}">
                      <a16:colId xmlns:a16="http://schemas.microsoft.com/office/drawing/2014/main" val="20003"/>
                    </a:ext>
                  </a:extLst>
                </a:gridCol>
                <a:gridCol w="270000">
                  <a:extLst>
                    <a:ext uri="{9D8B030D-6E8A-4147-A177-3AD203B41FA5}">
                      <a16:colId xmlns:a16="http://schemas.microsoft.com/office/drawing/2014/main" val="20004"/>
                    </a:ext>
                  </a:extLst>
                </a:gridCol>
              </a:tblGrid>
              <a:tr h="275400">
                <a:tc>
                  <a:txBody>
                    <a:bodyPr/>
                    <a:lstStyle/>
                    <a:p>
                      <a:r>
                        <a:rPr lang="en-US" sz="1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extLst/>
          </p:nvPr>
        </p:nvGraphicFramePr>
        <p:xfrm>
          <a:off x="684188" y="4752224"/>
          <a:ext cx="4050000" cy="28194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20000"/>
                    </a:ext>
                  </a:extLst>
                </a:gridCol>
                <a:gridCol w="270000">
                  <a:extLst>
                    <a:ext uri="{9D8B030D-6E8A-4147-A177-3AD203B41FA5}">
                      <a16:colId xmlns:a16="http://schemas.microsoft.com/office/drawing/2014/main" val="20001"/>
                    </a:ext>
                  </a:extLst>
                </a:gridCol>
                <a:gridCol w="270000">
                  <a:extLst>
                    <a:ext uri="{9D8B030D-6E8A-4147-A177-3AD203B41FA5}">
                      <a16:colId xmlns:a16="http://schemas.microsoft.com/office/drawing/2014/main" val="20002"/>
                    </a:ext>
                  </a:extLst>
                </a:gridCol>
                <a:gridCol w="270000">
                  <a:extLst>
                    <a:ext uri="{9D8B030D-6E8A-4147-A177-3AD203B41FA5}">
                      <a16:colId xmlns:a16="http://schemas.microsoft.com/office/drawing/2014/main" val="20003"/>
                    </a:ext>
                  </a:extLst>
                </a:gridCol>
                <a:gridCol w="270000">
                  <a:extLst>
                    <a:ext uri="{9D8B030D-6E8A-4147-A177-3AD203B41FA5}">
                      <a16:colId xmlns:a16="http://schemas.microsoft.com/office/drawing/2014/main" val="20004"/>
                    </a:ext>
                  </a:extLst>
                </a:gridCol>
                <a:gridCol w="270000">
                  <a:extLst>
                    <a:ext uri="{9D8B030D-6E8A-4147-A177-3AD203B41FA5}">
                      <a16:colId xmlns:a16="http://schemas.microsoft.com/office/drawing/2014/main" val="20005"/>
                    </a:ext>
                  </a:extLst>
                </a:gridCol>
                <a:gridCol w="270000">
                  <a:extLst>
                    <a:ext uri="{9D8B030D-6E8A-4147-A177-3AD203B41FA5}">
                      <a16:colId xmlns:a16="http://schemas.microsoft.com/office/drawing/2014/main" val="20006"/>
                    </a:ext>
                  </a:extLst>
                </a:gridCol>
                <a:gridCol w="270000">
                  <a:extLst>
                    <a:ext uri="{9D8B030D-6E8A-4147-A177-3AD203B41FA5}">
                      <a16:colId xmlns:a16="http://schemas.microsoft.com/office/drawing/2014/main" val="20007"/>
                    </a:ext>
                  </a:extLst>
                </a:gridCol>
                <a:gridCol w="270000">
                  <a:extLst>
                    <a:ext uri="{9D8B030D-6E8A-4147-A177-3AD203B41FA5}">
                      <a16:colId xmlns:a16="http://schemas.microsoft.com/office/drawing/2014/main" val="20008"/>
                    </a:ext>
                  </a:extLst>
                </a:gridCol>
                <a:gridCol w="270000">
                  <a:extLst>
                    <a:ext uri="{9D8B030D-6E8A-4147-A177-3AD203B41FA5}">
                      <a16:colId xmlns:a16="http://schemas.microsoft.com/office/drawing/2014/main" val="20009"/>
                    </a:ext>
                  </a:extLst>
                </a:gridCol>
                <a:gridCol w="270000">
                  <a:extLst>
                    <a:ext uri="{9D8B030D-6E8A-4147-A177-3AD203B41FA5}">
                      <a16:colId xmlns:a16="http://schemas.microsoft.com/office/drawing/2014/main" val="20010"/>
                    </a:ext>
                  </a:extLst>
                </a:gridCol>
                <a:gridCol w="270000">
                  <a:extLst>
                    <a:ext uri="{9D8B030D-6E8A-4147-A177-3AD203B41FA5}">
                      <a16:colId xmlns:a16="http://schemas.microsoft.com/office/drawing/2014/main" val="20011"/>
                    </a:ext>
                  </a:extLst>
                </a:gridCol>
                <a:gridCol w="270000">
                  <a:extLst>
                    <a:ext uri="{9D8B030D-6E8A-4147-A177-3AD203B41FA5}">
                      <a16:colId xmlns:a16="http://schemas.microsoft.com/office/drawing/2014/main" val="20012"/>
                    </a:ext>
                  </a:extLst>
                </a:gridCol>
                <a:gridCol w="270000">
                  <a:extLst>
                    <a:ext uri="{9D8B030D-6E8A-4147-A177-3AD203B41FA5}">
                      <a16:colId xmlns:a16="http://schemas.microsoft.com/office/drawing/2014/main" val="20013"/>
                    </a:ext>
                  </a:extLst>
                </a:gridCol>
                <a:gridCol w="270000">
                  <a:extLst>
                    <a:ext uri="{9D8B030D-6E8A-4147-A177-3AD203B41FA5}">
                      <a16:colId xmlns:a16="http://schemas.microsoft.com/office/drawing/2014/main" val="20014"/>
                    </a:ext>
                  </a:extLst>
                </a:gridCol>
              </a:tblGrid>
              <a:tr h="275400">
                <a:tc>
                  <a:txBody>
                    <a:bodyPr/>
                    <a:lstStyle/>
                    <a:p>
                      <a:r>
                        <a:rPr lang="en-US" sz="1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46" name="TextBox 45"/>
          <p:cNvSpPr txBox="1"/>
          <p:nvPr/>
        </p:nvSpPr>
        <p:spPr>
          <a:xfrm>
            <a:off x="1756964" y="4144371"/>
            <a:ext cx="341760" cy="276999"/>
          </a:xfrm>
          <a:prstGeom prst="rect">
            <a:avLst/>
          </a:prstGeom>
          <a:noFill/>
        </p:spPr>
        <p:txBody>
          <a:bodyPr wrap="none" rtlCol="0">
            <a:spAutoFit/>
          </a:bodyPr>
          <a:lstStyle/>
          <a:p>
            <a:r>
              <a:rPr lang="en-US" sz="1200" dirty="0"/>
              <a:t>11</a:t>
            </a:r>
          </a:p>
        </p:txBody>
      </p:sp>
      <p:cxnSp>
        <p:nvCxnSpPr>
          <p:cNvPr id="50" name="Straight Arrow Connector 49"/>
          <p:cNvCxnSpPr/>
          <p:nvPr/>
        </p:nvCxnSpPr>
        <p:spPr>
          <a:xfrm>
            <a:off x="825758" y="4412233"/>
            <a:ext cx="0" cy="3399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Elbow Connector 51"/>
          <p:cNvCxnSpPr/>
          <p:nvPr/>
        </p:nvCxnSpPr>
        <p:spPr>
          <a:xfrm rot="16200000" flipH="1">
            <a:off x="1042232" y="4448472"/>
            <a:ext cx="337500" cy="270000"/>
          </a:xfrm>
          <a:prstGeom prst="bentConnector3">
            <a:avLst>
              <a:gd name="adj1" fmla="val 70955"/>
            </a:avLst>
          </a:prstGeom>
          <a:ln>
            <a:tailEnd type="triangle"/>
          </a:ln>
        </p:spPr>
        <p:style>
          <a:lnRef idx="2">
            <a:schemeClr val="dk1"/>
          </a:lnRef>
          <a:fillRef idx="0">
            <a:schemeClr val="dk1"/>
          </a:fillRef>
          <a:effectRef idx="1">
            <a:schemeClr val="dk1"/>
          </a:effectRef>
          <a:fontRef idx="minor">
            <a:schemeClr val="tx1"/>
          </a:fontRef>
        </p:style>
      </p:cxnSp>
      <p:cxnSp>
        <p:nvCxnSpPr>
          <p:cNvPr id="53" name="Elbow Connector 52"/>
          <p:cNvCxnSpPr>
            <a:stCxn id="68" idx="2"/>
            <a:endCxn id="69" idx="0"/>
          </p:cNvCxnSpPr>
          <p:nvPr/>
        </p:nvCxnSpPr>
        <p:spPr>
          <a:xfrm rot="16200000" flipH="1">
            <a:off x="2672019" y="3633841"/>
            <a:ext cx="339992" cy="1896769"/>
          </a:xfrm>
          <a:prstGeom prst="bentConnector3">
            <a:avLst>
              <a:gd name="adj1" fmla="val 24787"/>
            </a:avLst>
          </a:prstGeom>
          <a:ln>
            <a:tailEnd type="triangle"/>
          </a:ln>
        </p:spPr>
        <p:style>
          <a:lnRef idx="2">
            <a:schemeClr val="dk1"/>
          </a:lnRef>
          <a:fillRef idx="0">
            <a:schemeClr val="dk1"/>
          </a:fillRef>
          <a:effectRef idx="1">
            <a:schemeClr val="dk1"/>
          </a:effectRef>
          <a:fontRef idx="minor">
            <a:schemeClr val="tx1"/>
          </a:fontRef>
        </p:style>
      </p:cxnSp>
      <p:sp>
        <p:nvSpPr>
          <p:cNvPr id="68" name="Rectangle 67"/>
          <p:cNvSpPr/>
          <p:nvPr/>
        </p:nvSpPr>
        <p:spPr>
          <a:xfrm>
            <a:off x="1845241" y="4319711"/>
            <a:ext cx="96778" cy="92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742010" y="4752223"/>
            <a:ext cx="96778" cy="92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Elbow Connector 72"/>
          <p:cNvCxnSpPr>
            <a:stCxn id="43" idx="2"/>
            <a:endCxn id="75" idx="0"/>
          </p:cNvCxnSpPr>
          <p:nvPr/>
        </p:nvCxnSpPr>
        <p:spPr>
          <a:xfrm rot="16200000" flipH="1">
            <a:off x="1590349" y="4181071"/>
            <a:ext cx="339990" cy="802313"/>
          </a:xfrm>
          <a:prstGeom prst="bentConnector3">
            <a:avLst>
              <a:gd name="adj1" fmla="val 59805"/>
            </a:avLst>
          </a:prstGeom>
          <a:ln>
            <a:tailEnd type="triangle"/>
          </a:ln>
        </p:spPr>
        <p:style>
          <a:lnRef idx="2">
            <a:schemeClr val="dk1"/>
          </a:lnRef>
          <a:fillRef idx="0">
            <a:schemeClr val="dk1"/>
          </a:fillRef>
          <a:effectRef idx="1">
            <a:schemeClr val="dk1"/>
          </a:effectRef>
          <a:fontRef idx="minor">
            <a:schemeClr val="tx1"/>
          </a:fontRef>
        </p:style>
      </p:cxnSp>
      <p:sp>
        <p:nvSpPr>
          <p:cNvPr id="74" name="Rectangle 73"/>
          <p:cNvSpPr/>
          <p:nvPr/>
        </p:nvSpPr>
        <p:spPr>
          <a:xfrm>
            <a:off x="1329201" y="4319714"/>
            <a:ext cx="96778" cy="92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113113" y="4752223"/>
            <a:ext cx="96778" cy="92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Elbow Connector 83"/>
          <p:cNvCxnSpPr>
            <a:stCxn id="85" idx="2"/>
            <a:endCxn id="86" idx="0"/>
          </p:cNvCxnSpPr>
          <p:nvPr/>
        </p:nvCxnSpPr>
        <p:spPr>
          <a:xfrm rot="16200000" flipH="1">
            <a:off x="2277349" y="3768002"/>
            <a:ext cx="342481" cy="1625958"/>
          </a:xfrm>
          <a:prstGeom prst="bentConnector3">
            <a:avLst>
              <a:gd name="adj1" fmla="val 40266"/>
            </a:avLst>
          </a:prstGeom>
          <a:ln>
            <a:tailEnd type="triangle"/>
          </a:ln>
        </p:spPr>
        <p:style>
          <a:lnRef idx="2">
            <a:schemeClr val="dk1"/>
          </a:lnRef>
          <a:fillRef idx="0">
            <a:schemeClr val="dk1"/>
          </a:fillRef>
          <a:effectRef idx="1">
            <a:schemeClr val="dk1"/>
          </a:effectRef>
          <a:fontRef idx="minor">
            <a:schemeClr val="tx1"/>
          </a:fontRef>
        </p:style>
      </p:cxnSp>
      <p:sp>
        <p:nvSpPr>
          <p:cNvPr id="85" name="Rectangle 84"/>
          <p:cNvSpPr/>
          <p:nvPr/>
        </p:nvSpPr>
        <p:spPr>
          <a:xfrm>
            <a:off x="1587221" y="4317223"/>
            <a:ext cx="96778" cy="92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213179" y="4752223"/>
            <a:ext cx="96778" cy="92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30636" y="3884742"/>
            <a:ext cx="190244" cy="190244"/>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0</a:t>
            </a:r>
            <a:endParaRPr lang="en-US" sz="1200" dirty="0"/>
          </a:p>
        </p:txBody>
      </p:sp>
      <p:sp>
        <p:nvSpPr>
          <p:cNvPr id="102" name="Oval 101"/>
          <p:cNvSpPr/>
          <p:nvPr/>
        </p:nvSpPr>
        <p:spPr>
          <a:xfrm>
            <a:off x="1016003" y="3888086"/>
            <a:ext cx="190244" cy="190244"/>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1</a:t>
            </a:r>
            <a:endParaRPr lang="en-US" sz="1200" dirty="0"/>
          </a:p>
        </p:txBody>
      </p:sp>
      <p:sp>
        <p:nvSpPr>
          <p:cNvPr id="103" name="Oval 102"/>
          <p:cNvSpPr/>
          <p:nvPr/>
        </p:nvSpPr>
        <p:spPr>
          <a:xfrm>
            <a:off x="1264066" y="3884742"/>
            <a:ext cx="190244" cy="190244"/>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4" name="Oval 103"/>
          <p:cNvSpPr/>
          <p:nvPr/>
        </p:nvSpPr>
        <p:spPr>
          <a:xfrm>
            <a:off x="1539174" y="3891128"/>
            <a:ext cx="190244" cy="190244"/>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3</a:t>
            </a:r>
            <a:endParaRPr lang="en-US" sz="1200" dirty="0"/>
          </a:p>
        </p:txBody>
      </p:sp>
      <p:sp>
        <p:nvSpPr>
          <p:cNvPr id="105" name="Oval 104"/>
          <p:cNvSpPr/>
          <p:nvPr/>
        </p:nvSpPr>
        <p:spPr>
          <a:xfrm>
            <a:off x="1811168" y="3890704"/>
            <a:ext cx="190244" cy="190244"/>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4</a:t>
            </a:r>
            <a:endParaRPr lang="en-US" sz="1200" dirty="0"/>
          </a:p>
        </p:txBody>
      </p:sp>
      <p:sp>
        <p:nvSpPr>
          <p:cNvPr id="106" name="TextBox 105"/>
          <p:cNvSpPr txBox="1"/>
          <p:nvPr/>
        </p:nvSpPr>
        <p:spPr>
          <a:xfrm>
            <a:off x="4103281" y="3897921"/>
            <a:ext cx="862737" cy="369332"/>
          </a:xfrm>
          <a:prstGeom prst="rect">
            <a:avLst/>
          </a:prstGeom>
          <a:noFill/>
        </p:spPr>
        <p:txBody>
          <a:bodyPr wrap="none" rtlCol="0">
            <a:spAutoFit/>
          </a:bodyPr>
          <a:lstStyle/>
          <a:p>
            <a:r>
              <a:rPr lang="en-US" dirty="0">
                <a:latin typeface="+mj-lt"/>
              </a:rPr>
              <a:t>Node 0</a:t>
            </a:r>
          </a:p>
        </p:txBody>
      </p:sp>
      <p:pic>
        <p:nvPicPr>
          <p:cNvPr id="3" name="图片 2"/>
          <p:cNvPicPr>
            <a:picLocks noChangeAspect="1"/>
          </p:cNvPicPr>
          <p:nvPr/>
        </p:nvPicPr>
        <p:blipFill>
          <a:blip r:embed="rId4"/>
          <a:stretch>
            <a:fillRect/>
          </a:stretch>
        </p:blipFill>
        <p:spPr>
          <a:xfrm>
            <a:off x="5030453" y="1785792"/>
            <a:ext cx="4082154" cy="2740506"/>
          </a:xfrm>
          <a:prstGeom prst="rect">
            <a:avLst/>
          </a:prstGeom>
        </p:spPr>
      </p:pic>
      <p:sp>
        <p:nvSpPr>
          <p:cNvPr id="4" name="文本框 3"/>
          <p:cNvSpPr txBox="1"/>
          <p:nvPr/>
        </p:nvSpPr>
        <p:spPr>
          <a:xfrm>
            <a:off x="5077753" y="4580982"/>
            <a:ext cx="3769015" cy="1754326"/>
          </a:xfrm>
          <a:prstGeom prst="rect">
            <a:avLst/>
          </a:prstGeom>
          <a:noFill/>
        </p:spPr>
        <p:txBody>
          <a:bodyPr wrap="square" rtlCol="0">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在众核超算架构上不可避免的引入在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节点的处理核和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节点的处理核之间引入通信和同步。对于大规模复杂图而言，则是大量核间和节点间通信，通信次数多，通信量少，非常低效。</a:t>
            </a:r>
          </a:p>
        </p:txBody>
      </p:sp>
      <p:sp>
        <p:nvSpPr>
          <p:cNvPr id="5" name="矩形 4"/>
          <p:cNvSpPr/>
          <p:nvPr/>
        </p:nvSpPr>
        <p:spPr>
          <a:xfrm>
            <a:off x="4944712" y="1459370"/>
            <a:ext cx="20313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宽度优先搜索算法</a:t>
            </a:r>
          </a:p>
        </p:txBody>
      </p:sp>
    </p:spTree>
    <p:custDataLst>
      <p:tags r:id="rId1"/>
    </p:custDataLst>
    <p:extLst>
      <p:ext uri="{BB962C8B-B14F-4D97-AF65-F5344CB8AC3E}">
        <p14:creationId xmlns:p14="http://schemas.microsoft.com/office/powerpoint/2010/main" val="2955007939"/>
      </p:ext>
    </p:extLst>
  </p:cSld>
  <p:clrMapOvr>
    <a:masterClrMapping/>
  </p:clrMapOvr>
  <mc:AlternateContent xmlns:mc="http://schemas.openxmlformats.org/markup-compatibility/2006" xmlns:p14="http://schemas.microsoft.com/office/powerpoint/2010/main">
    <mc:Choice Requires="p14">
      <p:transition spd="slow" p14:dur="2000" advTm="52130"/>
    </mc:Choice>
    <mc:Fallback xmlns="">
      <p:transition spd="slow" advTm="5213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8322"/>
            <a:ext cx="9144000" cy="854869"/>
          </a:xfrm>
        </p:spPr>
        <p:txBody>
          <a:bodyPr/>
          <a:lstStyle/>
          <a:p>
            <a:r>
              <a:rPr lang="zh-CN" altLang="en-US" sz="4000" dirty="0">
                <a:latin typeface="黑体" panose="02010609060101010101" pitchFamily="49" charset="-122"/>
              </a:rPr>
              <a:t>“神图”框架设计及通信优化算法</a:t>
            </a:r>
            <a:endParaRPr lang="en-US" sz="4000" dirty="0">
              <a:latin typeface="黑体" panose="02010609060101010101" pitchFamily="49" charset="-122"/>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1674528"/>
            <a:ext cx="4448168" cy="1610456"/>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04" y="3778643"/>
            <a:ext cx="4364552" cy="2026621"/>
          </a:xfrm>
          <a:prstGeom prst="rect">
            <a:avLst/>
          </a:prstGeom>
        </p:spPr>
      </p:pic>
      <p:sp>
        <p:nvSpPr>
          <p:cNvPr id="12" name="Rounded Rectangle 11"/>
          <p:cNvSpPr/>
          <p:nvPr/>
        </p:nvSpPr>
        <p:spPr>
          <a:xfrm>
            <a:off x="4813056" y="3778643"/>
            <a:ext cx="4223440" cy="145055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200" dirty="0">
                <a:latin typeface="黑体" panose="02010609060101010101" pitchFamily="49" charset="-122"/>
                <a:ea typeface="黑体" panose="02010609060101010101" pitchFamily="49" charset="-122"/>
              </a:rPr>
              <a:t>引入超节点和处理器上两级路由机制与高效的数据排序策略，优化利用太湖之光网络并最大规则化内存访问</a:t>
            </a:r>
            <a:endParaRPr lang="en-US" sz="2200" dirty="0">
              <a:latin typeface="黑体" panose="02010609060101010101" pitchFamily="49" charset="-122"/>
              <a:ea typeface="黑体" panose="02010609060101010101" pitchFamily="49" charset="-122"/>
            </a:endParaRPr>
          </a:p>
        </p:txBody>
      </p:sp>
      <p:sp>
        <p:nvSpPr>
          <p:cNvPr id="13" name="Rounded Rectangle 12"/>
          <p:cNvSpPr/>
          <p:nvPr/>
        </p:nvSpPr>
        <p:spPr>
          <a:xfrm>
            <a:off x="4833664" y="2664333"/>
            <a:ext cx="4202832" cy="98069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200" dirty="0">
                <a:latin typeface="黑体" panose="02010609060101010101" pitchFamily="49" charset="-122"/>
                <a:ea typeface="黑体" panose="02010609060101010101" pitchFamily="49" charset="-122"/>
              </a:rPr>
              <a:t>设计基于流水线的功能并行方法并完成神威太湖之光的优化映射</a:t>
            </a:r>
            <a:endParaRPr lang="en-US" sz="2200" dirty="0">
              <a:latin typeface="黑体" panose="02010609060101010101" pitchFamily="49" charset="-122"/>
              <a:ea typeface="黑体" panose="02010609060101010101" pitchFamily="49" charset="-122"/>
            </a:endParaRPr>
          </a:p>
        </p:txBody>
      </p:sp>
      <p:sp>
        <p:nvSpPr>
          <p:cNvPr id="9" name="Rounded Rectangle 10"/>
          <p:cNvSpPr/>
          <p:nvPr/>
        </p:nvSpPr>
        <p:spPr>
          <a:xfrm>
            <a:off x="4809588" y="5373216"/>
            <a:ext cx="4202832" cy="107589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200" dirty="0">
                <a:latin typeface="黑体" panose="02010609060101010101" pitchFamily="49" charset="-122"/>
                <a:ea typeface="黑体" panose="02010609060101010101" pitchFamily="49" charset="-122"/>
              </a:rPr>
              <a:t>对于高度节点引入全局通信处理机制来最小化通信成本</a:t>
            </a:r>
            <a:endParaRPr lang="en-US" sz="2200" dirty="0">
              <a:latin typeface="黑体" panose="02010609060101010101" pitchFamily="49" charset="-122"/>
              <a:ea typeface="黑体" panose="02010609060101010101" pitchFamily="49" charset="-122"/>
            </a:endParaRPr>
          </a:p>
        </p:txBody>
      </p:sp>
      <p:sp>
        <p:nvSpPr>
          <p:cNvPr id="14" name="Rounded Rectangle 12"/>
          <p:cNvSpPr/>
          <p:nvPr/>
        </p:nvSpPr>
        <p:spPr>
          <a:xfrm>
            <a:off x="4833664" y="1508424"/>
            <a:ext cx="4202832" cy="106070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简化的编程接口，支持多种图计算功能，</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行代码支持</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GRAPH 500 BFS</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测试</a:t>
            </a:r>
            <a:endParaRPr lang="en-US" sz="22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3888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459" y="-21837"/>
            <a:ext cx="8229600" cy="1143000"/>
          </a:xfrm>
        </p:spPr>
        <p:txBody>
          <a:bodyPr/>
          <a:lstStyle/>
          <a:p>
            <a:r>
              <a:rPr lang="zh-CN" altLang="en-US" sz="4000" dirty="0">
                <a:latin typeface="黑体" panose="02010609060101010101" pitchFamily="49" charset="-122"/>
                <a:ea typeface="黑体" panose="02010609060101010101" pitchFamily="49" charset="-122"/>
                <a:cs typeface="Kaiti SC" charset="-122"/>
              </a:rPr>
              <a:t>“神图”图分析框架评估</a:t>
            </a:r>
            <a:endParaRPr lang="zh-CN" altLang="en-US" sz="40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2"/>
          </p:nvPr>
        </p:nvSpPr>
        <p:spPr/>
        <p:txBody>
          <a:bodyPr/>
          <a:lstStyle/>
          <a:p>
            <a:fld id="{86CB4B4D-7CA3-9044-876B-883B54F8677D}" type="slidenum">
              <a:rPr lang="en-US" altLang="zh-CN" smtClean="0"/>
              <a:t>43</a:t>
            </a:fld>
            <a:endParaRPr lang="zh-CN" altLang="en-US"/>
          </a:p>
        </p:txBody>
      </p:sp>
      <p:pic>
        <p:nvPicPr>
          <p:cNvPr id="5" name="图片 4"/>
          <p:cNvPicPr>
            <a:picLocks noChangeAspect="1"/>
          </p:cNvPicPr>
          <p:nvPr/>
        </p:nvPicPr>
        <p:blipFill>
          <a:blip r:embed="rId3"/>
          <a:stretch>
            <a:fillRect/>
          </a:stretch>
        </p:blipFill>
        <p:spPr>
          <a:xfrm>
            <a:off x="331459" y="1400078"/>
            <a:ext cx="5184948" cy="4189162"/>
          </a:xfrm>
          <a:prstGeom prst="rect">
            <a:avLst/>
          </a:prstGeom>
        </p:spPr>
      </p:pic>
      <p:grpSp>
        <p:nvGrpSpPr>
          <p:cNvPr id="12" name="组合 11"/>
          <p:cNvGrpSpPr/>
          <p:nvPr/>
        </p:nvGrpSpPr>
        <p:grpSpPr>
          <a:xfrm>
            <a:off x="4860032" y="1521328"/>
            <a:ext cx="4150392" cy="4067911"/>
            <a:chOff x="4869416" y="2673414"/>
            <a:chExt cx="4150392" cy="3921032"/>
          </a:xfrm>
        </p:grpSpPr>
        <p:pic>
          <p:nvPicPr>
            <p:cNvPr id="7" name="图片 6"/>
            <p:cNvPicPr>
              <a:picLocks noChangeAspect="1"/>
            </p:cNvPicPr>
            <p:nvPr/>
          </p:nvPicPr>
          <p:blipFill>
            <a:blip r:embed="rId4"/>
            <a:stretch>
              <a:fillRect/>
            </a:stretch>
          </p:blipFill>
          <p:spPr>
            <a:xfrm>
              <a:off x="5193792" y="2673414"/>
              <a:ext cx="3826016" cy="3630464"/>
            </a:xfrm>
            <a:prstGeom prst="rect">
              <a:avLst/>
            </a:prstGeom>
          </p:spPr>
        </p:pic>
        <p:sp>
          <p:nvSpPr>
            <p:cNvPr id="46" name="文本框 45"/>
            <p:cNvSpPr txBox="1"/>
            <p:nvPr/>
          </p:nvSpPr>
          <p:spPr>
            <a:xfrm>
              <a:off x="7490696" y="6218247"/>
              <a:ext cx="1070363" cy="376199"/>
            </a:xfrm>
            <a:prstGeom prst="rect">
              <a:avLst/>
            </a:prstGeom>
            <a:noFill/>
          </p:spPr>
          <p:txBody>
            <a:bodyPr wrap="square" rtlCol="0">
              <a:spAutoFit/>
            </a:bodyPr>
            <a:lstStyle/>
            <a:p>
              <a:r>
                <a:rPr lang="en-US" altLang="zh-CN" b="1" dirty="0">
                  <a:solidFill>
                    <a:srgbClr val="FF0000"/>
                  </a:solidFill>
                </a:rPr>
                <a:t>Better</a:t>
              </a:r>
              <a:endParaRPr lang="zh-CN" altLang="en-US" b="1" dirty="0">
                <a:solidFill>
                  <a:srgbClr val="FF0000"/>
                </a:solidFill>
              </a:endParaRPr>
            </a:p>
          </p:txBody>
        </p:sp>
        <p:sp>
          <p:nvSpPr>
            <p:cNvPr id="47" name="文本框 46"/>
            <p:cNvSpPr txBox="1"/>
            <p:nvPr/>
          </p:nvSpPr>
          <p:spPr>
            <a:xfrm>
              <a:off x="4869416" y="5527513"/>
              <a:ext cx="1070363" cy="376199"/>
            </a:xfrm>
            <a:prstGeom prst="rect">
              <a:avLst/>
            </a:prstGeom>
            <a:noFill/>
          </p:spPr>
          <p:txBody>
            <a:bodyPr wrap="square" rtlCol="0">
              <a:spAutoFit/>
            </a:bodyPr>
            <a:lstStyle/>
            <a:p>
              <a:r>
                <a:rPr lang="en-US" altLang="zh-CN" b="1" dirty="0">
                  <a:solidFill>
                    <a:srgbClr val="FF0000"/>
                  </a:solidFill>
                </a:rPr>
                <a:t>Better</a:t>
              </a:r>
              <a:endParaRPr lang="zh-CN" altLang="en-US" b="1" dirty="0">
                <a:solidFill>
                  <a:srgbClr val="FF0000"/>
                </a:solidFill>
              </a:endParaRPr>
            </a:p>
          </p:txBody>
        </p:sp>
      </p:grpSp>
    </p:spTree>
    <p:extLst>
      <p:ext uri="{BB962C8B-B14F-4D97-AF65-F5344CB8AC3E}">
        <p14:creationId xmlns:p14="http://schemas.microsoft.com/office/powerpoint/2010/main" val="244596234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a:t>汇报提纲</a:t>
            </a:r>
          </a:p>
        </p:txBody>
      </p:sp>
      <p:sp>
        <p:nvSpPr>
          <p:cNvPr id="4" name="Freeform 154"/>
          <p:cNvSpPr>
            <a:spLocks noChangeArrowheads="1"/>
          </p:cNvSpPr>
          <p:nvPr/>
        </p:nvSpPr>
        <p:spPr bwMode="auto">
          <a:xfrm>
            <a:off x="3269285" y="4348489"/>
            <a:ext cx="3567113" cy="701675"/>
          </a:xfrm>
          <a:custGeom>
            <a:avLst/>
            <a:gdLst>
              <a:gd name="T0" fmla="*/ 2147483647 w 4864"/>
              <a:gd name="T1" fmla="*/ 2147483647 h 769"/>
              <a:gd name="T2" fmla="*/ 2147483647 w 4864"/>
              <a:gd name="T3" fmla="*/ 2147483647 h 769"/>
              <a:gd name="T4" fmla="*/ 2147483647 w 4864"/>
              <a:gd name="T5" fmla="*/ 2147483647 h 769"/>
              <a:gd name="T6" fmla="*/ 2147483647 w 4864"/>
              <a:gd name="T7" fmla="*/ 2147483647 h 769"/>
              <a:gd name="T8" fmla="*/ 2147483647 w 4864"/>
              <a:gd name="T9" fmla="*/ 2147483647 h 769"/>
              <a:gd name="T10" fmla="*/ 2147483647 w 4864"/>
              <a:gd name="T11" fmla="*/ 2147483647 h 769"/>
              <a:gd name="T12" fmla="*/ 2147483647 w 4864"/>
              <a:gd name="T13" fmla="*/ 2147483647 h 769"/>
              <a:gd name="T14" fmla="*/ 2147483647 w 4864"/>
              <a:gd name="T15" fmla="*/ 2147483647 h 769"/>
              <a:gd name="T16" fmla="*/ 2147483647 w 4864"/>
              <a:gd name="T17" fmla="*/ 2147483647 h 769"/>
              <a:gd name="T18" fmla="*/ 2147483647 w 4864"/>
              <a:gd name="T19" fmla="*/ 2147483647 h 769"/>
              <a:gd name="T20" fmla="*/ 2147483647 w 4864"/>
              <a:gd name="T21" fmla="*/ 2147483647 h 769"/>
              <a:gd name="T22" fmla="*/ 2147483647 w 4864"/>
              <a:gd name="T23" fmla="*/ 2147483647 h 769"/>
              <a:gd name="T24" fmla="*/ 2147483647 w 4864"/>
              <a:gd name="T25" fmla="*/ 2147483647 h 769"/>
              <a:gd name="T26" fmla="*/ 2147483647 w 4864"/>
              <a:gd name="T27" fmla="*/ 2147483647 h 769"/>
              <a:gd name="T28" fmla="*/ 2147483647 w 4864"/>
              <a:gd name="T29" fmla="*/ 2147483647 h 769"/>
              <a:gd name="T30" fmla="*/ 2147483647 w 4864"/>
              <a:gd name="T31" fmla="*/ 2147483647 h 769"/>
              <a:gd name="T32" fmla="*/ 2147483647 w 4864"/>
              <a:gd name="T33" fmla="*/ 2147483647 h 769"/>
              <a:gd name="T34" fmla="*/ 2147483647 w 4864"/>
              <a:gd name="T35" fmla="*/ 2147483647 h 769"/>
              <a:gd name="T36" fmla="*/ 2147483647 w 4864"/>
              <a:gd name="T37" fmla="*/ 2147483647 h 769"/>
              <a:gd name="T38" fmla="*/ 2147483647 w 4864"/>
              <a:gd name="T39" fmla="*/ 2147483647 h 769"/>
              <a:gd name="T40" fmla="*/ 2147483647 w 4864"/>
              <a:gd name="T41" fmla="*/ 2147483647 h 769"/>
              <a:gd name="T42" fmla="*/ 2147483647 w 4864"/>
              <a:gd name="T43" fmla="*/ 2147483647 h 769"/>
              <a:gd name="T44" fmla="*/ 2147483647 w 4864"/>
              <a:gd name="T45" fmla="*/ 2147483647 h 769"/>
              <a:gd name="T46" fmla="*/ 2147483647 w 4864"/>
              <a:gd name="T47" fmla="*/ 2147483647 h 769"/>
              <a:gd name="T48" fmla="*/ 2147483647 w 4864"/>
              <a:gd name="T49" fmla="*/ 2147483647 h 769"/>
              <a:gd name="T50" fmla="*/ 2147483647 w 4864"/>
              <a:gd name="T51" fmla="*/ 2147483647 h 769"/>
              <a:gd name="T52" fmla="*/ 2147483647 w 4864"/>
              <a:gd name="T53" fmla="*/ 2147483647 h 769"/>
              <a:gd name="T54" fmla="*/ 2147483647 w 4864"/>
              <a:gd name="T55" fmla="*/ 2147483647 h 769"/>
              <a:gd name="T56" fmla="*/ 2147483647 w 4864"/>
              <a:gd name="T57" fmla="*/ 2147483647 h 769"/>
              <a:gd name="T58" fmla="*/ 2147483647 w 4864"/>
              <a:gd name="T59" fmla="*/ 2147483647 h 769"/>
              <a:gd name="T60" fmla="*/ 2147483647 w 4864"/>
              <a:gd name="T61" fmla="*/ 2147483647 h 769"/>
              <a:gd name="T62" fmla="*/ 2147483647 w 4864"/>
              <a:gd name="T63" fmla="*/ 2147483647 h 769"/>
              <a:gd name="T64" fmla="*/ 2147483647 w 4864"/>
              <a:gd name="T65" fmla="*/ 2147483647 h 769"/>
              <a:gd name="T66" fmla="*/ 2147483647 w 4864"/>
              <a:gd name="T67" fmla="*/ 2147483647 h 769"/>
              <a:gd name="T68" fmla="*/ 2147483647 w 4864"/>
              <a:gd name="T69" fmla="*/ 2147483647 h 769"/>
              <a:gd name="T70" fmla="*/ 2147483647 w 4864"/>
              <a:gd name="T71" fmla="*/ 2147483647 h 769"/>
              <a:gd name="T72" fmla="*/ 2147483647 w 4864"/>
              <a:gd name="T73" fmla="*/ 2147483647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64"/>
              <a:gd name="T112" fmla="*/ 0 h 769"/>
              <a:gd name="T113" fmla="*/ 4864 w 4864"/>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solidFill>
            <a:srgbClr val="3399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076" name="组合 4"/>
          <p:cNvGrpSpPr>
            <a:grpSpLocks/>
          </p:cNvGrpSpPr>
          <p:nvPr/>
        </p:nvGrpSpPr>
        <p:grpSpPr bwMode="auto">
          <a:xfrm>
            <a:off x="2130425" y="3176588"/>
            <a:ext cx="4929188" cy="790575"/>
            <a:chOff x="2130425" y="2926457"/>
            <a:chExt cx="4929188" cy="790575"/>
          </a:xfrm>
        </p:grpSpPr>
        <p:sp>
          <p:nvSpPr>
            <p:cNvPr id="3102" name="Rectangle 12"/>
            <p:cNvSpPr>
              <a:spLocks noChangeArrowheads="1"/>
            </p:cNvSpPr>
            <p:nvPr/>
          </p:nvSpPr>
          <p:spPr bwMode="auto">
            <a:xfrm rot="10800000">
              <a:off x="2413000" y="2983607"/>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103" name="Group 15"/>
            <p:cNvGrpSpPr>
              <a:grpSpLocks/>
            </p:cNvGrpSpPr>
            <p:nvPr/>
          </p:nvGrpSpPr>
          <p:grpSpPr bwMode="auto">
            <a:xfrm>
              <a:off x="2130425" y="2926457"/>
              <a:ext cx="793750" cy="790575"/>
              <a:chOff x="0" y="0"/>
              <a:chExt cx="1590" cy="1588"/>
            </a:xfrm>
          </p:grpSpPr>
          <p:grpSp>
            <p:nvGrpSpPr>
              <p:cNvPr id="3106" name="Group 16"/>
              <p:cNvGrpSpPr>
                <a:grpSpLocks/>
              </p:cNvGrpSpPr>
              <p:nvPr/>
            </p:nvGrpSpPr>
            <p:grpSpPr bwMode="auto">
              <a:xfrm>
                <a:off x="0" y="0"/>
                <a:ext cx="1590" cy="1588"/>
                <a:chOff x="0" y="0"/>
                <a:chExt cx="1136" cy="1134"/>
              </a:xfrm>
            </p:grpSpPr>
            <p:grpSp>
              <p:nvGrpSpPr>
                <p:cNvPr id="3109" name="Group 17"/>
                <p:cNvGrpSpPr>
                  <a:grpSpLocks/>
                </p:cNvGrpSpPr>
                <p:nvPr/>
              </p:nvGrpSpPr>
              <p:grpSpPr bwMode="auto">
                <a:xfrm>
                  <a:off x="-22" y="-21"/>
                  <a:ext cx="1178" cy="1172"/>
                  <a:chOff x="0" y="0"/>
                  <a:chExt cx="822960" cy="816864"/>
                </a:xfrm>
              </p:grpSpPr>
              <p:pic>
                <p:nvPicPr>
                  <p:cNvPr id="3111" name="Oval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2" name="Text Box 19"/>
                  <p:cNvSpPr txBox="1">
                    <a:spLocks noChangeArrowheads="1"/>
                  </p:cNvSpPr>
                  <p:nvPr/>
                </p:nvSpPr>
                <p:spPr bwMode="auto">
                  <a:xfrm>
                    <a:off x="131355" y="130255"/>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110" name="Oval 16"/>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107" name="Freeform 17"/>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8" name="Freeform 18"/>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104" name="Rectangle 19"/>
            <p:cNvSpPr>
              <a:spLocks noChangeArrowheads="1"/>
            </p:cNvSpPr>
            <p:nvPr/>
          </p:nvSpPr>
          <p:spPr bwMode="auto">
            <a:xfrm>
              <a:off x="2857500" y="3040757"/>
              <a:ext cx="41513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课题进展汇报</a:t>
              </a:r>
            </a:p>
          </p:txBody>
        </p:sp>
        <p:sp>
          <p:nvSpPr>
            <p:cNvPr id="3105" name="Rectangle 20"/>
            <p:cNvSpPr>
              <a:spLocks noChangeArrowheads="1"/>
            </p:cNvSpPr>
            <p:nvPr/>
          </p:nvSpPr>
          <p:spPr bwMode="auto">
            <a:xfrm>
              <a:off x="2241550" y="3037582"/>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2</a:t>
              </a:r>
            </a:p>
          </p:txBody>
        </p:sp>
      </p:grpSp>
      <p:grpSp>
        <p:nvGrpSpPr>
          <p:cNvPr id="3077" name="组合 16"/>
          <p:cNvGrpSpPr>
            <a:grpSpLocks/>
          </p:cNvGrpSpPr>
          <p:nvPr/>
        </p:nvGrpSpPr>
        <p:grpSpPr bwMode="auto">
          <a:xfrm>
            <a:off x="2130425" y="4367213"/>
            <a:ext cx="4929188" cy="790575"/>
            <a:chOff x="2130425" y="4221088"/>
            <a:chExt cx="4929188" cy="790575"/>
          </a:xfrm>
        </p:grpSpPr>
        <p:sp>
          <p:nvSpPr>
            <p:cNvPr id="3091" name="Rectangle 21"/>
            <p:cNvSpPr>
              <a:spLocks noChangeArrowheads="1"/>
            </p:cNvSpPr>
            <p:nvPr/>
          </p:nvSpPr>
          <p:spPr bwMode="auto">
            <a:xfrm rot="10800000">
              <a:off x="2413000" y="4278238"/>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092" name="Group 26"/>
            <p:cNvGrpSpPr>
              <a:grpSpLocks/>
            </p:cNvGrpSpPr>
            <p:nvPr/>
          </p:nvGrpSpPr>
          <p:grpSpPr bwMode="auto">
            <a:xfrm>
              <a:off x="2130425" y="4221088"/>
              <a:ext cx="793750" cy="790575"/>
              <a:chOff x="0" y="0"/>
              <a:chExt cx="1590" cy="1588"/>
            </a:xfrm>
          </p:grpSpPr>
          <p:grpSp>
            <p:nvGrpSpPr>
              <p:cNvPr id="3095" name="Group 27"/>
              <p:cNvGrpSpPr>
                <a:grpSpLocks/>
              </p:cNvGrpSpPr>
              <p:nvPr/>
            </p:nvGrpSpPr>
            <p:grpSpPr bwMode="auto">
              <a:xfrm>
                <a:off x="0" y="0"/>
                <a:ext cx="1590" cy="1588"/>
                <a:chOff x="0" y="0"/>
                <a:chExt cx="1136" cy="1134"/>
              </a:xfrm>
            </p:grpSpPr>
            <p:grpSp>
              <p:nvGrpSpPr>
                <p:cNvPr id="3098" name="Group 28"/>
                <p:cNvGrpSpPr>
                  <a:grpSpLocks/>
                </p:cNvGrpSpPr>
                <p:nvPr/>
              </p:nvGrpSpPr>
              <p:grpSpPr bwMode="auto">
                <a:xfrm>
                  <a:off x="-22" y="-16"/>
                  <a:ext cx="1178" cy="1172"/>
                  <a:chOff x="0" y="0"/>
                  <a:chExt cx="822960" cy="816864"/>
                </a:xfrm>
              </p:grpSpPr>
              <p:pic>
                <p:nvPicPr>
                  <p:cNvPr id="3100" name="Oval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1" name="Text Box 30"/>
                  <p:cNvSpPr txBox="1">
                    <a:spLocks noChangeArrowheads="1"/>
                  </p:cNvSpPr>
                  <p:nvPr/>
                </p:nvSpPr>
                <p:spPr bwMode="auto">
                  <a:xfrm>
                    <a:off x="131355" y="127017"/>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099" name="Oval 25"/>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096" name="Freeform 26"/>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7" name="Freeform 27"/>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093" name="Rectangle 28"/>
            <p:cNvSpPr>
              <a:spLocks noChangeArrowheads="1"/>
            </p:cNvSpPr>
            <p:nvPr/>
          </p:nvSpPr>
          <p:spPr bwMode="auto">
            <a:xfrm>
              <a:off x="2868613" y="4319513"/>
              <a:ext cx="41513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下一步研究计划</a:t>
              </a:r>
            </a:p>
          </p:txBody>
        </p:sp>
        <p:sp>
          <p:nvSpPr>
            <p:cNvPr id="3094" name="Rectangle 29"/>
            <p:cNvSpPr>
              <a:spLocks noChangeArrowheads="1"/>
            </p:cNvSpPr>
            <p:nvPr/>
          </p:nvSpPr>
          <p:spPr bwMode="auto">
            <a:xfrm>
              <a:off x="2241550" y="4332213"/>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3</a:t>
              </a:r>
            </a:p>
          </p:txBody>
        </p:sp>
      </p:grpSp>
      <p:grpSp>
        <p:nvGrpSpPr>
          <p:cNvPr id="3078" name="组合 28"/>
          <p:cNvGrpSpPr>
            <a:grpSpLocks/>
          </p:cNvGrpSpPr>
          <p:nvPr/>
        </p:nvGrpSpPr>
        <p:grpSpPr bwMode="auto">
          <a:xfrm>
            <a:off x="2130425" y="1987550"/>
            <a:ext cx="4929188" cy="790575"/>
            <a:chOff x="2130425" y="1733550"/>
            <a:chExt cx="4929188" cy="790575"/>
          </a:xfrm>
        </p:grpSpPr>
        <p:sp>
          <p:nvSpPr>
            <p:cNvPr id="3080" name="Rectangle 3"/>
            <p:cNvSpPr>
              <a:spLocks noChangeArrowheads="1"/>
            </p:cNvSpPr>
            <p:nvPr/>
          </p:nvSpPr>
          <p:spPr bwMode="auto">
            <a:xfrm rot="10800000">
              <a:off x="2413000" y="1790700"/>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081" name="Group 5"/>
            <p:cNvGrpSpPr>
              <a:grpSpLocks/>
            </p:cNvGrpSpPr>
            <p:nvPr/>
          </p:nvGrpSpPr>
          <p:grpSpPr bwMode="auto">
            <a:xfrm>
              <a:off x="2130425" y="1733550"/>
              <a:ext cx="793750" cy="790575"/>
              <a:chOff x="0" y="0"/>
              <a:chExt cx="1590" cy="1588"/>
            </a:xfrm>
          </p:grpSpPr>
          <p:grpSp>
            <p:nvGrpSpPr>
              <p:cNvPr id="3084" name="Group 6"/>
              <p:cNvGrpSpPr>
                <a:grpSpLocks/>
              </p:cNvGrpSpPr>
              <p:nvPr/>
            </p:nvGrpSpPr>
            <p:grpSpPr bwMode="auto">
              <a:xfrm>
                <a:off x="0" y="0"/>
                <a:ext cx="1590" cy="1588"/>
                <a:chOff x="0" y="0"/>
                <a:chExt cx="1136" cy="1134"/>
              </a:xfrm>
            </p:grpSpPr>
            <p:grpSp>
              <p:nvGrpSpPr>
                <p:cNvPr id="3087" name="Group 7"/>
                <p:cNvGrpSpPr>
                  <a:grpSpLocks/>
                </p:cNvGrpSpPr>
                <p:nvPr/>
              </p:nvGrpSpPr>
              <p:grpSpPr bwMode="auto">
                <a:xfrm>
                  <a:off x="-22" y="-15"/>
                  <a:ext cx="1178" cy="1163"/>
                  <a:chOff x="0" y="0"/>
                  <a:chExt cx="822960" cy="810768"/>
                </a:xfrm>
              </p:grpSpPr>
              <p:pic>
                <p:nvPicPr>
                  <p:cNvPr id="3089" name="Oval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22960"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Text Box 9"/>
                  <p:cNvSpPr txBox="1">
                    <a:spLocks noChangeArrowheads="1"/>
                  </p:cNvSpPr>
                  <p:nvPr/>
                </p:nvSpPr>
                <p:spPr bwMode="auto">
                  <a:xfrm>
                    <a:off x="131355" y="126572"/>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088" name="Oval 7"/>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085" name="Freeform 8"/>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6" name="Freeform 9"/>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082" name="Rectangle 11"/>
            <p:cNvSpPr>
              <a:spLocks noChangeArrowheads="1"/>
            </p:cNvSpPr>
            <p:nvPr/>
          </p:nvSpPr>
          <p:spPr bwMode="auto">
            <a:xfrm>
              <a:off x="2241550" y="1844675"/>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1</a:t>
              </a:r>
            </a:p>
          </p:txBody>
        </p:sp>
        <p:sp>
          <p:nvSpPr>
            <p:cNvPr id="3083" name="Rectangle 10"/>
            <p:cNvSpPr>
              <a:spLocks noChangeArrowheads="1"/>
            </p:cNvSpPr>
            <p:nvPr/>
          </p:nvSpPr>
          <p:spPr bwMode="auto">
            <a:xfrm>
              <a:off x="2854325" y="1831975"/>
              <a:ext cx="41513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课题情况总结</a:t>
              </a:r>
            </a:p>
          </p:txBody>
        </p:sp>
      </p:grpSp>
      <p:sp>
        <p:nvSpPr>
          <p:cNvPr id="3" name="灯片编号占位符 2"/>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CAA6E2-9DE2-4AFF-BCAE-081920C776A5}" type="slidenum">
              <a:rPr lang="zh-CN" altLang="en-US">
                <a:solidFill>
                  <a:srgbClr val="898989"/>
                </a:solidFill>
                <a:latin typeface="Cambria Math" panose="02040503050406030204" pitchFamily="18" charset="0"/>
                <a:ea typeface="黑体" panose="02010609060101010101" pitchFamily="49" charset="-122"/>
              </a:rPr>
              <a:pPr/>
              <a:t>44</a:t>
            </a:fld>
            <a:endParaRPr lang="zh-CN" altLang="en-US">
              <a:solidFill>
                <a:srgbClr val="898989"/>
              </a:solidFill>
              <a:latin typeface="Cambria Math" panose="02040503050406030204" pitchFamily="18" charset="0"/>
              <a:ea typeface="黑体" panose="02010609060101010101" pitchFamily="49" charset="-122"/>
            </a:endParaRPr>
          </a:p>
        </p:txBody>
      </p:sp>
    </p:spTree>
    <p:extLst>
      <p:ext uri="{BB962C8B-B14F-4D97-AF65-F5344CB8AC3E}">
        <p14:creationId xmlns:p14="http://schemas.microsoft.com/office/powerpoint/2010/main" val="151266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下一步工作计划</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45</a:t>
            </a:fld>
            <a:endParaRPr lang="zh-CN" altLang="en-US"/>
          </a:p>
        </p:txBody>
      </p:sp>
      <p:graphicFrame>
        <p:nvGraphicFramePr>
          <p:cNvPr id="5" name="图示 4"/>
          <p:cNvGraphicFramePr/>
          <p:nvPr>
            <p:extLst>
              <p:ext uri="{D42A27DB-BD31-4B8C-83A1-F6EECF244321}">
                <p14:modId xmlns:p14="http://schemas.microsoft.com/office/powerpoint/2010/main" val="2955929981"/>
              </p:ext>
            </p:extLst>
          </p:nvPr>
        </p:nvGraphicFramePr>
        <p:xfrm>
          <a:off x="897158" y="1484784"/>
          <a:ext cx="7488832" cy="4871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987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Rectangle 3"/>
          <p:cNvSpPr>
            <a:spLocks noChangeArrowheads="1"/>
          </p:cNvSpPr>
          <p:nvPr/>
        </p:nvSpPr>
        <p:spPr bwMode="auto">
          <a:xfrm>
            <a:off x="179388" y="765175"/>
            <a:ext cx="864076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20000"/>
              </a:spcBef>
            </a:pPr>
            <a:endParaRPr lang="en-US" altLang="zh-CN" sz="4400" dirty="0">
              <a:latin typeface="黑体" panose="02010609060101010101" pitchFamily="49" charset="-122"/>
              <a:ea typeface="黑体" panose="02010609060101010101" pitchFamily="49" charset="-122"/>
            </a:endParaRPr>
          </a:p>
          <a:p>
            <a:pPr algn="r" eaLnBrk="1" hangingPunct="1">
              <a:lnSpc>
                <a:spcPct val="120000"/>
              </a:lnSpc>
              <a:spcBef>
                <a:spcPct val="20000"/>
              </a:spcBef>
            </a:pPr>
            <a:endParaRPr lang="en-US" altLang="zh-CN" sz="4400" dirty="0">
              <a:latin typeface="黑体" panose="02010609060101010101" pitchFamily="49" charset="-122"/>
              <a:ea typeface="黑体" panose="02010609060101010101" pitchFamily="49" charset="-122"/>
            </a:endParaRPr>
          </a:p>
          <a:p>
            <a:pPr algn="r" eaLnBrk="1" hangingPunct="1">
              <a:lnSpc>
                <a:spcPct val="120000"/>
              </a:lnSpc>
              <a:spcBef>
                <a:spcPct val="20000"/>
              </a:spcBef>
            </a:pPr>
            <a:r>
              <a:rPr lang="zh-CN" altLang="en-US" sz="5400" dirty="0">
                <a:latin typeface="黑体" panose="02010609060101010101" pitchFamily="49" charset="-122"/>
                <a:ea typeface="黑体" panose="02010609060101010101" pitchFamily="49" charset="-122"/>
              </a:rPr>
              <a:t>谢谢各位专家！</a:t>
            </a:r>
            <a:endParaRPr lang="en-US" altLang="zh-CN" sz="5400" dirty="0">
              <a:latin typeface="黑体" panose="02010609060101010101" pitchFamily="49" charset="-122"/>
              <a:ea typeface="黑体" panose="02010609060101010101" pitchFamily="49" charset="-122"/>
            </a:endParaRPr>
          </a:p>
          <a:p>
            <a:pPr algn="r" eaLnBrk="1" hangingPunct="1">
              <a:lnSpc>
                <a:spcPct val="120000"/>
              </a:lnSpc>
              <a:spcBef>
                <a:spcPct val="20000"/>
              </a:spcBef>
            </a:pPr>
            <a:r>
              <a:rPr lang="zh-CN" altLang="en-US" sz="5400" dirty="0">
                <a:latin typeface="黑体" panose="02010609060101010101" pitchFamily="49" charset="-122"/>
                <a:ea typeface="黑体" panose="02010609060101010101" pitchFamily="49" charset="-122"/>
              </a:rPr>
              <a:t>欢迎批评指正！</a:t>
            </a:r>
            <a:endParaRPr lang="zh-CN" altLang="en-US" sz="48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8FDEDF8C-E92C-45B8-9D6E-6DAFC9B0A0EF}" type="slidenum">
              <a:rPr lang="zh-CN" altLang="en-US" smtClean="0"/>
              <a:pPr/>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1400723" y="156300"/>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13" name="内容占位符 2"/>
          <p:cNvSpPr txBox="1">
            <a:spLocks/>
          </p:cNvSpPr>
          <p:nvPr/>
        </p:nvSpPr>
        <p:spPr>
          <a:xfrm>
            <a:off x="103581" y="926544"/>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a:t>从单目标到多目标的物理参数优化问题</a:t>
            </a:r>
          </a:p>
        </p:txBody>
      </p:sp>
      <p:grpSp>
        <p:nvGrpSpPr>
          <p:cNvPr id="26" name="组合 25"/>
          <p:cNvGrpSpPr/>
          <p:nvPr/>
        </p:nvGrpSpPr>
        <p:grpSpPr>
          <a:xfrm>
            <a:off x="-50558" y="2499447"/>
            <a:ext cx="2317584" cy="2567698"/>
            <a:chOff x="65102" y="2235315"/>
            <a:chExt cx="4370384" cy="3879644"/>
          </a:xfrm>
        </p:grpSpPr>
        <p:pic>
          <p:nvPicPr>
            <p:cNvPr id="27" name="图片 26"/>
            <p:cNvPicPr>
              <a:picLocks noChangeAspect="1"/>
            </p:cNvPicPr>
            <p:nvPr/>
          </p:nvPicPr>
          <p:blipFill>
            <a:blip r:embed="rId7"/>
            <a:stretch>
              <a:fillRect/>
            </a:stretch>
          </p:blipFill>
          <p:spPr>
            <a:xfrm>
              <a:off x="324102" y="2235315"/>
              <a:ext cx="3561682" cy="3146152"/>
            </a:xfrm>
            <a:prstGeom prst="rect">
              <a:avLst/>
            </a:prstGeom>
          </p:spPr>
        </p:pic>
        <p:sp>
          <p:nvSpPr>
            <p:cNvPr id="28" name="文本框 27"/>
            <p:cNvSpPr txBox="1"/>
            <p:nvPr/>
          </p:nvSpPr>
          <p:spPr>
            <a:xfrm>
              <a:off x="65102" y="5487165"/>
              <a:ext cx="4370384" cy="627794"/>
            </a:xfrm>
            <a:prstGeom prst="rect">
              <a:avLst/>
            </a:prstGeom>
            <a:noFill/>
          </p:spPr>
          <p:txBody>
            <a:bodyPr wrap="square" rtlCol="0">
              <a:spAutoFit/>
            </a:bodyPr>
            <a:lstStyle/>
            <a:p>
              <a:r>
                <a:rPr lang="zh-CN" altLang="en-US" sz="2100" kern="0" dirty="0">
                  <a:latin typeface="Cambria" panose="02040503050406030204" pitchFamily="18" charset="0"/>
                  <a:ea typeface="华文新魏" panose="02010800040101010101" pitchFamily="2" charset="-122"/>
                </a:rPr>
                <a:t>  单一的降水预报</a:t>
              </a:r>
            </a:p>
          </p:txBody>
        </p:sp>
        <p:sp>
          <p:nvSpPr>
            <p:cNvPr id="29" name="矩形 28"/>
            <p:cNvSpPr/>
            <p:nvPr/>
          </p:nvSpPr>
          <p:spPr>
            <a:xfrm>
              <a:off x="324102" y="2235315"/>
              <a:ext cx="3561682" cy="3146153"/>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sp>
        <p:nvSpPr>
          <p:cNvPr id="37" name="灯片编号占位符 36"/>
          <p:cNvSpPr>
            <a:spLocks noGrp="1"/>
          </p:cNvSpPr>
          <p:nvPr>
            <p:ph type="sldNum" sz="quarter" idx="12"/>
          </p:nvPr>
        </p:nvSpPr>
        <p:spPr/>
        <p:txBody>
          <a:bodyPr/>
          <a:lstStyle/>
          <a:p>
            <a:fld id="{BFEF2762-1535-4924-9D17-ADC53619C3B8}" type="slidenum">
              <a:rPr lang="zh-CN" altLang="en-US" smtClean="0"/>
              <a:t>47</a:t>
            </a:fld>
            <a:endParaRPr lang="zh-CN" altLang="en-US"/>
          </a:p>
        </p:txBody>
      </p:sp>
      <p:grpSp>
        <p:nvGrpSpPr>
          <p:cNvPr id="38" name="组合 37"/>
          <p:cNvGrpSpPr/>
          <p:nvPr/>
        </p:nvGrpSpPr>
        <p:grpSpPr>
          <a:xfrm>
            <a:off x="0" y="6437559"/>
            <a:ext cx="9144000" cy="340928"/>
            <a:chOff x="0" y="6437559"/>
            <a:chExt cx="9144000" cy="340928"/>
          </a:xfrm>
        </p:grpSpPr>
        <p:cxnSp>
          <p:nvCxnSpPr>
            <p:cNvPr id="39" name="直接连接符 38"/>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53" name="圆角右箭头 52"/>
          <p:cNvSpPr/>
          <p:nvPr/>
        </p:nvSpPr>
        <p:spPr>
          <a:xfrm>
            <a:off x="1085773" y="1811114"/>
            <a:ext cx="990600" cy="609015"/>
          </a:xfrm>
          <a:prstGeom prst="ben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7" name="组合 56"/>
          <p:cNvGrpSpPr/>
          <p:nvPr/>
        </p:nvGrpSpPr>
        <p:grpSpPr>
          <a:xfrm>
            <a:off x="2163863" y="1526714"/>
            <a:ext cx="6888697" cy="4750320"/>
            <a:chOff x="2163863" y="1526714"/>
            <a:chExt cx="6888697" cy="4750320"/>
          </a:xfrm>
        </p:grpSpPr>
        <p:sp>
          <p:nvSpPr>
            <p:cNvPr id="52" name="矩形 51"/>
            <p:cNvSpPr/>
            <p:nvPr/>
          </p:nvSpPr>
          <p:spPr>
            <a:xfrm>
              <a:off x="5349240" y="2689860"/>
              <a:ext cx="3581250" cy="2442899"/>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nvGrpSpPr>
            <p:cNvPr id="56" name="组合 55"/>
            <p:cNvGrpSpPr/>
            <p:nvPr/>
          </p:nvGrpSpPr>
          <p:grpSpPr>
            <a:xfrm>
              <a:off x="2163863" y="1526714"/>
              <a:ext cx="6888697" cy="4750320"/>
              <a:chOff x="2163863" y="1526714"/>
              <a:chExt cx="6888697" cy="4750320"/>
            </a:xfrm>
          </p:grpSpPr>
          <p:grpSp>
            <p:nvGrpSpPr>
              <p:cNvPr id="44" name="组合 43"/>
              <p:cNvGrpSpPr/>
              <p:nvPr/>
            </p:nvGrpSpPr>
            <p:grpSpPr>
              <a:xfrm>
                <a:off x="2163863" y="1602825"/>
                <a:ext cx="3063457" cy="4606211"/>
                <a:chOff x="5150481" y="1659615"/>
                <a:chExt cx="3063457" cy="4606211"/>
              </a:xfrm>
            </p:grpSpPr>
            <p:pic>
              <p:nvPicPr>
                <p:cNvPr id="31" name="图片 30"/>
                <p:cNvPicPr>
                  <a:picLocks noChangeAspect="1"/>
                </p:cNvPicPr>
                <p:nvPr/>
              </p:nvPicPr>
              <p:blipFill>
                <a:blip r:embed="rId8"/>
                <a:stretch>
                  <a:fillRect/>
                </a:stretch>
              </p:blipFill>
              <p:spPr>
                <a:xfrm>
                  <a:off x="5275350" y="1685485"/>
                  <a:ext cx="2823233" cy="1547207"/>
                </a:xfrm>
                <a:prstGeom prst="rect">
                  <a:avLst/>
                </a:prstGeom>
              </p:spPr>
            </p:pic>
            <p:sp>
              <p:nvSpPr>
                <p:cNvPr id="33" name="文本框 32"/>
                <p:cNvSpPr txBox="1"/>
                <p:nvPr/>
              </p:nvSpPr>
              <p:spPr>
                <a:xfrm>
                  <a:off x="5150481" y="5850328"/>
                  <a:ext cx="3063457" cy="415498"/>
                </a:xfrm>
                <a:prstGeom prst="rect">
                  <a:avLst/>
                </a:prstGeom>
                <a:noFill/>
              </p:spPr>
              <p:txBody>
                <a:bodyPr wrap="square" rtlCol="0">
                  <a:spAutoFit/>
                </a:bodyPr>
                <a:lstStyle/>
                <a:p>
                  <a:pPr algn="ctr"/>
                  <a:r>
                    <a:rPr lang="zh-CN" altLang="en-US" sz="2100" kern="0" dirty="0">
                      <a:latin typeface="Cambria" panose="02040503050406030204" pitchFamily="18" charset="0"/>
                      <a:ea typeface="华文新魏" panose="02010800040101010101" pitchFamily="2" charset="-122"/>
                    </a:rPr>
                    <a:t>多个重要的气候现象</a:t>
                  </a:r>
                </a:p>
              </p:txBody>
            </p:sp>
            <p:sp>
              <p:nvSpPr>
                <p:cNvPr id="34" name="矩形 33"/>
                <p:cNvSpPr/>
                <p:nvPr/>
              </p:nvSpPr>
              <p:spPr>
                <a:xfrm>
                  <a:off x="5275350" y="1659615"/>
                  <a:ext cx="2823233" cy="1573077"/>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sp>
              <p:nvSpPr>
                <p:cNvPr id="35" name="矩形 34"/>
                <p:cNvSpPr/>
                <p:nvPr/>
              </p:nvSpPr>
              <p:spPr>
                <a:xfrm>
                  <a:off x="5275349" y="3623864"/>
                  <a:ext cx="2858501" cy="2060655"/>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pic>
              <p:nvPicPr>
                <p:cNvPr id="43" name="图片 42"/>
                <p:cNvPicPr>
                  <a:picLocks noChangeAspect="1"/>
                </p:cNvPicPr>
                <p:nvPr/>
              </p:nvPicPr>
              <p:blipFill>
                <a:blip r:embed="rId9"/>
                <a:stretch>
                  <a:fillRect/>
                </a:stretch>
              </p:blipFill>
              <p:spPr>
                <a:xfrm>
                  <a:off x="5318760" y="3716169"/>
                  <a:ext cx="2772204" cy="1876492"/>
                </a:xfrm>
                <a:prstGeom prst="rect">
                  <a:avLst/>
                </a:prstGeom>
              </p:spPr>
            </p:pic>
          </p:grpSp>
          <p:graphicFrame>
            <p:nvGraphicFramePr>
              <p:cNvPr id="46" name="图表 45"/>
              <p:cNvGraphicFramePr>
                <a:graphicFrameLocks/>
              </p:cNvGraphicFramePr>
              <p:nvPr>
                <p:extLst/>
              </p:nvPr>
            </p:nvGraphicFramePr>
            <p:xfrm>
              <a:off x="5392933" y="2701315"/>
              <a:ext cx="3469934" cy="2364920"/>
            </p:xfrm>
            <a:graphic>
              <a:graphicData uri="http://schemas.openxmlformats.org/drawingml/2006/chart">
                <c:chart xmlns:c="http://schemas.openxmlformats.org/drawingml/2006/chart" xmlns:r="http://schemas.openxmlformats.org/officeDocument/2006/relationships" r:id="rId10"/>
              </a:graphicData>
            </a:graphic>
          </p:graphicFrame>
          <p:sp>
            <p:nvSpPr>
              <p:cNvPr id="54" name="矩形 53"/>
              <p:cNvSpPr/>
              <p:nvPr/>
            </p:nvSpPr>
            <p:spPr>
              <a:xfrm>
                <a:off x="2177223" y="1526714"/>
                <a:ext cx="6875337" cy="4750320"/>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8" name="组合 57"/>
          <p:cNvGrpSpPr/>
          <p:nvPr/>
        </p:nvGrpSpPr>
        <p:grpSpPr>
          <a:xfrm>
            <a:off x="330373" y="1796573"/>
            <a:ext cx="8237047" cy="4274820"/>
            <a:chOff x="330373" y="1796573"/>
            <a:chExt cx="8237047" cy="4274820"/>
          </a:xfrm>
        </p:grpSpPr>
        <p:grpSp>
          <p:nvGrpSpPr>
            <p:cNvPr id="59" name="组合 58"/>
            <p:cNvGrpSpPr/>
            <p:nvPr/>
          </p:nvGrpSpPr>
          <p:grpSpPr>
            <a:xfrm>
              <a:off x="330373" y="1986449"/>
              <a:ext cx="3868247" cy="3225971"/>
              <a:chOff x="5234407" y="2077572"/>
              <a:chExt cx="3868247" cy="3225971"/>
            </a:xfrm>
          </p:grpSpPr>
          <p:grpSp>
            <p:nvGrpSpPr>
              <p:cNvPr id="64" name="组合 63"/>
              <p:cNvGrpSpPr/>
              <p:nvPr/>
            </p:nvGrpSpPr>
            <p:grpSpPr>
              <a:xfrm>
                <a:off x="5234407" y="2077572"/>
                <a:ext cx="3868247" cy="3225971"/>
                <a:chOff x="2772839" y="2392657"/>
                <a:chExt cx="3868247" cy="3225971"/>
              </a:xfrm>
            </p:grpSpPr>
            <p:grpSp>
              <p:nvGrpSpPr>
                <p:cNvPr id="66" name="组合 65"/>
                <p:cNvGrpSpPr/>
                <p:nvPr/>
              </p:nvGrpSpPr>
              <p:grpSpPr>
                <a:xfrm>
                  <a:off x="2772839" y="2392657"/>
                  <a:ext cx="3868247" cy="3135552"/>
                  <a:chOff x="3234657" y="2408453"/>
                  <a:chExt cx="3868247" cy="3135552"/>
                </a:xfrm>
              </p:grpSpPr>
              <p:pic>
                <p:nvPicPr>
                  <p:cNvPr id="68" name="图片 67"/>
                  <p:cNvPicPr>
                    <a:picLocks noChangeAspect="1"/>
                  </p:cNvPicPr>
                  <p:nvPr/>
                </p:nvPicPr>
                <p:blipFill>
                  <a:blip r:embed="rId11"/>
                  <a:stretch>
                    <a:fillRect/>
                  </a:stretch>
                </p:blipFill>
                <p:spPr>
                  <a:xfrm>
                    <a:off x="3234657" y="2453886"/>
                    <a:ext cx="3868247" cy="3090119"/>
                  </a:xfrm>
                  <a:prstGeom prst="rect">
                    <a:avLst/>
                  </a:prstGeom>
                </p:spPr>
              </p:pic>
              <p:sp>
                <p:nvSpPr>
                  <p:cNvPr id="69" name="矩形 68"/>
                  <p:cNvSpPr/>
                  <p:nvPr/>
                </p:nvSpPr>
                <p:spPr>
                  <a:xfrm>
                    <a:off x="3321171" y="2408453"/>
                    <a:ext cx="3513738" cy="200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sp>
                <p:nvSpPr>
                  <p:cNvPr id="70" name="矩形 69"/>
                  <p:cNvSpPr/>
                  <p:nvPr/>
                </p:nvSpPr>
                <p:spPr>
                  <a:xfrm>
                    <a:off x="3395924" y="5127156"/>
                    <a:ext cx="3549903" cy="356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sp>
              <p:nvSpPr>
                <p:cNvPr id="67" name="文本框 66"/>
                <p:cNvSpPr txBox="1"/>
                <p:nvPr/>
              </p:nvSpPr>
              <p:spPr>
                <a:xfrm>
                  <a:off x="3447377" y="5203130"/>
                  <a:ext cx="3193709" cy="415498"/>
                </a:xfrm>
                <a:prstGeom prst="rect">
                  <a:avLst/>
                </a:prstGeom>
                <a:noFill/>
              </p:spPr>
              <p:txBody>
                <a:bodyPr wrap="square" rtlCol="0">
                  <a:spAutoFit/>
                </a:bodyPr>
                <a:lstStyle/>
                <a:p>
                  <a:r>
                    <a:rPr lang="zh-CN" altLang="en-US" sz="2100" kern="0" dirty="0">
                      <a:latin typeface="Cambria" panose="02040503050406030204" pitchFamily="18" charset="0"/>
                      <a:ea typeface="华文新魏" panose="02010800040101010101" pitchFamily="2" charset="-122"/>
                    </a:rPr>
                    <a:t>大气顶辐射平衡约束</a:t>
                  </a:r>
                </a:p>
              </p:txBody>
            </p:sp>
          </p:grpSp>
          <p:sp>
            <p:nvSpPr>
              <p:cNvPr id="65" name="矩形 64"/>
              <p:cNvSpPr/>
              <p:nvPr/>
            </p:nvSpPr>
            <p:spPr>
              <a:xfrm>
                <a:off x="5502404" y="2319959"/>
                <a:ext cx="3332255" cy="2595491"/>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grpSp>
          <p:nvGrpSpPr>
            <p:cNvPr id="60" name="组合 59"/>
            <p:cNvGrpSpPr/>
            <p:nvPr/>
          </p:nvGrpSpPr>
          <p:grpSpPr>
            <a:xfrm>
              <a:off x="4285134" y="1796573"/>
              <a:ext cx="4282286" cy="3859322"/>
              <a:chOff x="4658514" y="1796573"/>
              <a:chExt cx="4282286" cy="3859322"/>
            </a:xfrm>
          </p:grpSpPr>
          <p:sp>
            <p:nvSpPr>
              <p:cNvPr id="62" name="矩形 61"/>
              <p:cNvSpPr/>
              <p:nvPr/>
            </p:nvSpPr>
            <p:spPr>
              <a:xfrm>
                <a:off x="4658514" y="1796573"/>
                <a:ext cx="4282286" cy="3859322"/>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pic>
            <p:nvPicPr>
              <p:cNvPr id="63" name="图片 62"/>
              <p:cNvPicPr>
                <a:picLocks noChangeAspect="1"/>
              </p:cNvPicPr>
              <p:nvPr/>
            </p:nvPicPr>
            <p:blipFill>
              <a:blip r:embed="rId12"/>
              <a:stretch>
                <a:fillRect/>
              </a:stretch>
            </p:blipFill>
            <p:spPr>
              <a:xfrm>
                <a:off x="4709160" y="1907132"/>
                <a:ext cx="4175760" cy="3677410"/>
              </a:xfrm>
              <a:prstGeom prst="rect">
                <a:avLst/>
              </a:prstGeom>
            </p:spPr>
          </p:pic>
        </p:grpSp>
        <p:sp>
          <p:nvSpPr>
            <p:cNvPr id="61" name="文本框 60"/>
            <p:cNvSpPr txBox="1"/>
            <p:nvPr/>
          </p:nvSpPr>
          <p:spPr>
            <a:xfrm>
              <a:off x="2753405" y="5655895"/>
              <a:ext cx="3063457" cy="415498"/>
            </a:xfrm>
            <a:prstGeom prst="rect">
              <a:avLst/>
            </a:prstGeom>
            <a:noFill/>
          </p:spPr>
          <p:txBody>
            <a:bodyPr wrap="square" rtlCol="0">
              <a:spAutoFit/>
            </a:bodyPr>
            <a:lstStyle/>
            <a:p>
              <a:pPr algn="ctr"/>
              <a:r>
                <a:rPr lang="zh-CN" altLang="en-US" sz="2100" kern="0" dirty="0">
                  <a:latin typeface="Cambria" panose="02040503050406030204" pitchFamily="18" charset="0"/>
                  <a:ea typeface="华文新魏" panose="02010800040101010101" pitchFamily="2" charset="-122"/>
                </a:rPr>
                <a:t>物理约束</a:t>
              </a:r>
            </a:p>
          </p:txBody>
        </p:sp>
      </p:grpSp>
    </p:spTree>
    <p:extLst>
      <p:ext uri="{BB962C8B-B14F-4D97-AF65-F5344CB8AC3E}">
        <p14:creationId xmlns:p14="http://schemas.microsoft.com/office/powerpoint/2010/main" val="381775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53"/>
                                        </p:tgtEl>
                                      </p:cBhvr>
                                    </p:animEffect>
                                    <p:set>
                                      <p:cBhvr>
                                        <p:cTn id="13" dur="1" fill="hold">
                                          <p:stCondLst>
                                            <p:cond delay="499"/>
                                          </p:stCondLst>
                                        </p:cTn>
                                        <p:tgtEl>
                                          <p:spTgt spid="5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par>
                                <p:cTn id="17" presetID="53" presetClass="exit" presetSubtype="32" fill="hold" nodeType="withEffect">
                                  <p:stCondLst>
                                    <p:cond delay="0"/>
                                  </p:stCondLst>
                                  <p:childTnLst>
                                    <p:anim calcmode="lin" valueType="num">
                                      <p:cBhvr>
                                        <p:cTn id="18" dur="500"/>
                                        <p:tgtEl>
                                          <p:spTgt spid="26"/>
                                        </p:tgtEl>
                                        <p:attrNameLst>
                                          <p:attrName>ppt_w</p:attrName>
                                        </p:attrNameLst>
                                      </p:cBhvr>
                                      <p:tavLst>
                                        <p:tav tm="0">
                                          <p:val>
                                            <p:strVal val="ppt_w"/>
                                          </p:val>
                                        </p:tav>
                                        <p:tav tm="100000">
                                          <p:val>
                                            <p:fltVal val="0"/>
                                          </p:val>
                                        </p:tav>
                                      </p:tavLst>
                                    </p:anim>
                                    <p:anim calcmode="lin" valueType="num">
                                      <p:cBhvr>
                                        <p:cTn id="19" dur="500"/>
                                        <p:tgtEl>
                                          <p:spTgt spid="26"/>
                                        </p:tgtEl>
                                        <p:attrNameLst>
                                          <p:attrName>ppt_h</p:attrName>
                                        </p:attrNameLst>
                                      </p:cBhvr>
                                      <p:tavLst>
                                        <p:tav tm="0">
                                          <p:val>
                                            <p:strVal val="ppt_h"/>
                                          </p:val>
                                        </p:tav>
                                        <p:tav tm="100000">
                                          <p:val>
                                            <p:fltVal val="0"/>
                                          </p:val>
                                        </p:tav>
                                      </p:tavLst>
                                    </p:anim>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zh-CN" altLang="en-US" sz="3000" dirty="0"/>
              <a:t>冬季</a:t>
            </a:r>
            <a:r>
              <a:rPr kumimoji="1" lang="en-US" altLang="zh-CN" sz="3000" dirty="0"/>
              <a:t>MJO</a:t>
            </a:r>
            <a:r>
              <a:rPr kumimoji="1" lang="zh-CN" altLang="en-US" sz="3000" dirty="0"/>
              <a:t>模拟：</a:t>
            </a:r>
            <a:r>
              <a:rPr kumimoji="1" lang="en-US" altLang="zh-CN" sz="3000" dirty="0"/>
              <a:t>T266L56</a:t>
            </a:r>
            <a:br>
              <a:rPr kumimoji="1" lang="en-US" altLang="zh-CN" sz="3000" dirty="0"/>
            </a:br>
            <a:r>
              <a:rPr kumimoji="1" lang="zh-CN" altLang="en-US" sz="3000" dirty="0">
                <a:solidFill>
                  <a:srgbClr val="0000FF"/>
                </a:solidFill>
                <a:latin typeface="华文楷体"/>
                <a:ea typeface="华文楷体"/>
                <a:cs typeface="华文楷体"/>
              </a:rPr>
              <a:t>优化样本中次季节变率强度、周期，</a:t>
            </a:r>
            <a:br>
              <a:rPr kumimoji="1" lang="en-US" altLang="zh-CN" sz="3000" dirty="0">
                <a:solidFill>
                  <a:srgbClr val="0000FF"/>
                </a:solidFill>
                <a:latin typeface="华文楷体"/>
                <a:ea typeface="华文楷体"/>
                <a:cs typeface="华文楷体"/>
              </a:rPr>
            </a:br>
            <a:r>
              <a:rPr kumimoji="1" lang="en-US" altLang="zh-CN" sz="3000" dirty="0">
                <a:solidFill>
                  <a:srgbClr val="0000FF"/>
                </a:solidFill>
                <a:latin typeface="华文楷体"/>
                <a:ea typeface="华文楷体"/>
                <a:cs typeface="华文楷体"/>
              </a:rPr>
              <a:t>MJO</a:t>
            </a:r>
            <a:r>
              <a:rPr kumimoji="1" lang="zh-CN" altLang="en-US" sz="3000" dirty="0">
                <a:solidFill>
                  <a:srgbClr val="0000FF"/>
                </a:solidFill>
                <a:latin typeface="华文楷体"/>
                <a:ea typeface="华文楷体"/>
                <a:cs typeface="华文楷体"/>
              </a:rPr>
              <a:t>强度及位相的模拟均有大幅度改进！</a:t>
            </a:r>
          </a:p>
        </p:txBody>
      </p:sp>
    </p:spTree>
    <p:extLst>
      <p:ext uri="{BB962C8B-B14F-4D97-AF65-F5344CB8AC3E}">
        <p14:creationId xmlns:p14="http://schemas.microsoft.com/office/powerpoint/2010/main" val="411579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525742" y="194734"/>
            <a:ext cx="8229600" cy="634471"/>
          </a:xfrm>
          <a:prstGeom prst="rect">
            <a:avLst/>
          </a:prstGeom>
          <a:solidFill>
            <a:srgbClr val="FFFF00"/>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a:solidFill>
                  <a:srgbClr val="FF0000"/>
                </a:solidFill>
              </a:rPr>
              <a:t>OBS     &amp;     origional     &amp;   optimize</a:t>
            </a:r>
            <a:endParaRPr kumimoji="1" lang="zh-CN" altLang="en-US" dirty="0">
              <a:solidFill>
                <a:srgbClr val="FF0000"/>
              </a:solidFill>
            </a:endParaRPr>
          </a:p>
        </p:txBody>
      </p:sp>
      <p:pic>
        <p:nvPicPr>
          <p:cNvPr id="2" name="图片 1" descr="屏幕快照 2019-06-28 上午10.40.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4" y="1280544"/>
            <a:ext cx="3482021" cy="3762982"/>
          </a:xfrm>
          <a:prstGeom prst="rect">
            <a:avLst/>
          </a:prstGeom>
        </p:spPr>
      </p:pic>
      <p:pic>
        <p:nvPicPr>
          <p:cNvPr id="4" name="图片 3" descr="屏幕快照 2019-06-28 上午10.41.44.png"/>
          <p:cNvPicPr>
            <a:picLocks noChangeAspect="1"/>
          </p:cNvPicPr>
          <p:nvPr/>
        </p:nvPicPr>
        <p:blipFill rotWithShape="1">
          <a:blip r:embed="rId3">
            <a:extLst>
              <a:ext uri="{28A0092B-C50C-407E-A947-70E740481C1C}">
                <a14:useLocalDpi xmlns:a14="http://schemas.microsoft.com/office/drawing/2010/main" val="0"/>
              </a:ext>
            </a:extLst>
          </a:blip>
          <a:srcRect l="15158"/>
          <a:stretch/>
        </p:blipFill>
        <p:spPr>
          <a:xfrm>
            <a:off x="6244683" y="1280544"/>
            <a:ext cx="2822051" cy="3773478"/>
          </a:xfrm>
          <a:prstGeom prst="rect">
            <a:avLst/>
          </a:prstGeom>
        </p:spPr>
      </p:pic>
      <p:pic>
        <p:nvPicPr>
          <p:cNvPr id="6" name="图片 5" descr="屏幕快照 2019-06-28 上午10.42.26.png"/>
          <p:cNvPicPr>
            <a:picLocks noChangeAspect="1"/>
          </p:cNvPicPr>
          <p:nvPr/>
        </p:nvPicPr>
        <p:blipFill rotWithShape="1">
          <a:blip r:embed="rId4">
            <a:extLst>
              <a:ext uri="{28A0092B-C50C-407E-A947-70E740481C1C}">
                <a14:useLocalDpi xmlns:a14="http://schemas.microsoft.com/office/drawing/2010/main" val="0"/>
              </a:ext>
            </a:extLst>
          </a:blip>
          <a:srcRect l="13939"/>
          <a:stretch/>
        </p:blipFill>
        <p:spPr>
          <a:xfrm>
            <a:off x="3473933" y="1280544"/>
            <a:ext cx="2770750" cy="3762982"/>
          </a:xfrm>
          <a:prstGeom prst="rect">
            <a:avLst/>
          </a:prstGeom>
        </p:spPr>
      </p:pic>
      <p:sp>
        <p:nvSpPr>
          <p:cNvPr id="9" name="文本框 8"/>
          <p:cNvSpPr txBox="1"/>
          <p:nvPr/>
        </p:nvSpPr>
        <p:spPr>
          <a:xfrm>
            <a:off x="3956715" y="942701"/>
            <a:ext cx="1280423" cy="477054"/>
          </a:xfrm>
          <a:prstGeom prst="rect">
            <a:avLst/>
          </a:prstGeom>
          <a:noFill/>
        </p:spPr>
        <p:txBody>
          <a:bodyPr wrap="square" rtlCol="0">
            <a:spAutoFit/>
          </a:bodyPr>
          <a:lstStyle/>
          <a:p>
            <a:pPr algn="ctr"/>
            <a:r>
              <a:rPr kumimoji="1" lang="en-US" altLang="zh-CN" sz="2500" b="1" dirty="0">
                <a:solidFill>
                  <a:srgbClr val="0000FF"/>
                </a:solidFill>
              </a:rPr>
              <a:t>U850</a:t>
            </a:r>
            <a:endParaRPr kumimoji="1" lang="zh-CN" altLang="en-US" sz="2500" b="1" dirty="0">
              <a:solidFill>
                <a:srgbClr val="0000FF"/>
              </a:solidFill>
            </a:endParaRPr>
          </a:p>
        </p:txBody>
      </p:sp>
    </p:spTree>
    <p:extLst>
      <p:ext uri="{BB962C8B-B14F-4D97-AF65-F5344CB8AC3E}">
        <p14:creationId xmlns:p14="http://schemas.microsoft.com/office/powerpoint/2010/main" val="12564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传统的手动调优逐渐成为瓶颈</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5</a:t>
            </a:fld>
            <a:endParaRPr lang="zh-CN" altLang="en-US"/>
          </a:p>
        </p:txBody>
      </p:sp>
      <p:grpSp>
        <p:nvGrpSpPr>
          <p:cNvPr id="37" name="组合 36"/>
          <p:cNvGrpSpPr/>
          <p:nvPr/>
        </p:nvGrpSpPr>
        <p:grpSpPr>
          <a:xfrm>
            <a:off x="251520" y="1430222"/>
            <a:ext cx="6511589" cy="5164360"/>
            <a:chOff x="41611" y="1522132"/>
            <a:chExt cx="6511589" cy="516436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 y="2687977"/>
              <a:ext cx="6572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404628" y="1882172"/>
              <a:ext cx="2232248" cy="504056"/>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模式</a:t>
              </a:r>
              <a:r>
                <a:rPr lang="en-US" altLang="zh-CN" sz="1600" b="1" dirty="0">
                  <a:solidFill>
                    <a:schemeClr val="tx1"/>
                  </a:solidFill>
                </a:rPr>
                <a:t>M(x</a:t>
              </a:r>
              <a:r>
                <a:rPr lang="en-US" altLang="zh-CN" sz="1600" b="1" baseline="-25000" dirty="0">
                  <a:solidFill>
                    <a:schemeClr val="tx1"/>
                  </a:solidFill>
                </a:rPr>
                <a:t>1</a:t>
              </a:r>
              <a:r>
                <a:rPr lang="en-US" altLang="zh-CN" sz="1600" b="1" dirty="0">
                  <a:solidFill>
                    <a:schemeClr val="tx1"/>
                  </a:solidFill>
                </a:rPr>
                <a:t>, y</a:t>
              </a:r>
              <a:r>
                <a:rPr lang="en-US" altLang="zh-CN" sz="1600" b="1" baseline="-25000" dirty="0">
                  <a:solidFill>
                    <a:schemeClr val="tx1"/>
                  </a:solidFill>
                </a:rPr>
                <a:t>1</a:t>
              </a:r>
              <a:r>
                <a:rPr lang="en-US" altLang="zh-CN" sz="1600" b="1" dirty="0">
                  <a:solidFill>
                    <a:schemeClr val="tx1"/>
                  </a:solidFill>
                </a:rPr>
                <a:t>, …,z</a:t>
              </a:r>
              <a:r>
                <a:rPr lang="en-US" altLang="zh-CN" sz="1600" b="1" baseline="-25000" dirty="0">
                  <a:solidFill>
                    <a:schemeClr val="tx1"/>
                  </a:solidFill>
                </a:rPr>
                <a:t>1</a:t>
              </a:r>
              <a:r>
                <a:rPr lang="en-US" altLang="zh-CN" sz="1600" b="1" dirty="0">
                  <a:solidFill>
                    <a:schemeClr val="tx1"/>
                  </a:solidFill>
                </a:rPr>
                <a:t> )</a:t>
              </a:r>
              <a:endParaRPr lang="zh-CN" altLang="en-US" sz="1600" b="1" dirty="0">
                <a:solidFill>
                  <a:schemeClr val="tx1"/>
                </a:solidFill>
              </a:endParaRPr>
            </a:p>
          </p:txBody>
        </p:sp>
        <p:sp>
          <p:nvSpPr>
            <p:cNvPr id="7" name="矩形 6"/>
            <p:cNvSpPr/>
            <p:nvPr/>
          </p:nvSpPr>
          <p:spPr>
            <a:xfrm>
              <a:off x="1404628" y="2746268"/>
              <a:ext cx="2232248" cy="504056"/>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模式</a:t>
              </a:r>
              <a:r>
                <a:rPr lang="en-US" altLang="zh-CN" sz="1600" b="1" dirty="0">
                  <a:solidFill>
                    <a:schemeClr val="tx1"/>
                  </a:solidFill>
                </a:rPr>
                <a:t>M(x</a:t>
              </a:r>
              <a:r>
                <a:rPr lang="en-US" altLang="zh-CN" sz="1600" b="1" baseline="-25000" dirty="0">
                  <a:solidFill>
                    <a:schemeClr val="tx1"/>
                  </a:solidFill>
                </a:rPr>
                <a:t>2</a:t>
              </a:r>
              <a:r>
                <a:rPr lang="en-US" altLang="zh-CN" sz="1600" b="1" dirty="0">
                  <a:solidFill>
                    <a:schemeClr val="tx1"/>
                  </a:solidFill>
                </a:rPr>
                <a:t>, y</a:t>
              </a:r>
              <a:r>
                <a:rPr lang="en-US" altLang="zh-CN" sz="1600" b="1" baseline="-25000" dirty="0">
                  <a:solidFill>
                    <a:schemeClr val="tx1"/>
                  </a:solidFill>
                </a:rPr>
                <a:t>2</a:t>
              </a:r>
              <a:r>
                <a:rPr lang="en-US" altLang="zh-CN" sz="1600" b="1" dirty="0">
                  <a:solidFill>
                    <a:schemeClr val="tx1"/>
                  </a:solidFill>
                </a:rPr>
                <a:t>, …,z</a:t>
              </a:r>
              <a:r>
                <a:rPr lang="en-US" altLang="zh-CN" sz="1600" b="1" baseline="-25000" dirty="0">
                  <a:solidFill>
                    <a:schemeClr val="tx1"/>
                  </a:solidFill>
                </a:rPr>
                <a:t>2</a:t>
              </a:r>
              <a:r>
                <a:rPr lang="en-US" altLang="zh-CN" sz="1600" b="1" dirty="0">
                  <a:solidFill>
                    <a:schemeClr val="tx1"/>
                  </a:solidFill>
                </a:rPr>
                <a:t> )</a:t>
              </a:r>
              <a:endParaRPr lang="zh-CN" altLang="en-US" sz="1600" b="1" dirty="0">
                <a:solidFill>
                  <a:schemeClr val="tx1"/>
                </a:solidFill>
              </a:endParaRPr>
            </a:p>
          </p:txBody>
        </p:sp>
        <p:sp>
          <p:nvSpPr>
            <p:cNvPr id="8" name="矩形 7"/>
            <p:cNvSpPr/>
            <p:nvPr/>
          </p:nvSpPr>
          <p:spPr>
            <a:xfrm>
              <a:off x="1404628" y="3682372"/>
              <a:ext cx="2232248" cy="504056"/>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模式</a:t>
              </a:r>
              <a:r>
                <a:rPr lang="en-US" altLang="zh-CN" sz="1600" b="1" dirty="0">
                  <a:solidFill>
                    <a:schemeClr val="tx1"/>
                  </a:solidFill>
                </a:rPr>
                <a:t>M(x</a:t>
              </a:r>
              <a:r>
                <a:rPr lang="en-US" altLang="zh-CN" sz="1600" b="1" baseline="-25000" dirty="0">
                  <a:solidFill>
                    <a:schemeClr val="tx1"/>
                  </a:solidFill>
                </a:rPr>
                <a:t>3</a:t>
              </a:r>
              <a:r>
                <a:rPr lang="en-US" altLang="zh-CN" sz="1600" b="1" dirty="0">
                  <a:solidFill>
                    <a:schemeClr val="tx1"/>
                  </a:solidFill>
                </a:rPr>
                <a:t>, y</a:t>
              </a:r>
              <a:r>
                <a:rPr lang="en-US" altLang="zh-CN" sz="1600" b="1" baseline="-25000" dirty="0">
                  <a:solidFill>
                    <a:schemeClr val="tx1"/>
                  </a:solidFill>
                </a:rPr>
                <a:t>3</a:t>
              </a:r>
              <a:r>
                <a:rPr lang="en-US" altLang="zh-CN" sz="1600" b="1" dirty="0">
                  <a:solidFill>
                    <a:schemeClr val="tx1"/>
                  </a:solidFill>
                </a:rPr>
                <a:t>, …,z</a:t>
              </a:r>
              <a:r>
                <a:rPr lang="en-US" altLang="zh-CN" sz="1600" b="1" baseline="-25000" dirty="0">
                  <a:solidFill>
                    <a:schemeClr val="tx1"/>
                  </a:solidFill>
                </a:rPr>
                <a:t>3</a:t>
              </a:r>
              <a:r>
                <a:rPr lang="en-US" altLang="zh-CN" sz="1600" b="1" dirty="0">
                  <a:solidFill>
                    <a:schemeClr val="tx1"/>
                  </a:solidFill>
                </a:rPr>
                <a:t> )</a:t>
              </a:r>
              <a:endParaRPr lang="zh-CN" altLang="en-US" sz="1600" b="1" dirty="0">
                <a:solidFill>
                  <a:schemeClr val="tx1"/>
                </a:solidFill>
              </a:endParaRPr>
            </a:p>
          </p:txBody>
        </p:sp>
        <p:sp>
          <p:nvSpPr>
            <p:cNvPr id="9" name="矩形 8"/>
            <p:cNvSpPr/>
            <p:nvPr/>
          </p:nvSpPr>
          <p:spPr>
            <a:xfrm>
              <a:off x="1404628" y="4546468"/>
              <a:ext cx="2232248" cy="504056"/>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模式</a:t>
              </a:r>
              <a:r>
                <a:rPr lang="en-US" altLang="zh-CN" sz="1600" b="1" dirty="0">
                  <a:solidFill>
                    <a:schemeClr val="tx1"/>
                  </a:solidFill>
                </a:rPr>
                <a:t>M(</a:t>
              </a:r>
              <a:r>
                <a:rPr lang="en-US" altLang="zh-CN" sz="1600" b="1" dirty="0" err="1">
                  <a:solidFill>
                    <a:schemeClr val="tx1"/>
                  </a:solidFill>
                </a:rPr>
                <a:t>x</a:t>
              </a:r>
              <a:r>
                <a:rPr lang="en-US" altLang="zh-CN" sz="1600" b="1" baseline="-25000" dirty="0" err="1">
                  <a:solidFill>
                    <a:schemeClr val="tx1"/>
                  </a:solidFill>
                </a:rPr>
                <a:t>n</a:t>
              </a:r>
              <a:r>
                <a:rPr lang="en-US" altLang="zh-CN" sz="1600" b="1" dirty="0">
                  <a:solidFill>
                    <a:schemeClr val="tx1"/>
                  </a:solidFill>
                </a:rPr>
                <a:t>, </a:t>
              </a:r>
              <a:r>
                <a:rPr lang="en-US" altLang="zh-CN" sz="1600" b="1" dirty="0" err="1">
                  <a:solidFill>
                    <a:schemeClr val="tx1"/>
                  </a:solidFill>
                </a:rPr>
                <a:t>y</a:t>
              </a:r>
              <a:r>
                <a:rPr lang="en-US" altLang="zh-CN" sz="1600" b="1" baseline="-25000" dirty="0" err="1">
                  <a:solidFill>
                    <a:schemeClr val="tx1"/>
                  </a:solidFill>
                </a:rPr>
                <a:t>n</a:t>
              </a:r>
              <a:r>
                <a:rPr lang="en-US" altLang="zh-CN" sz="1600" b="1" dirty="0">
                  <a:solidFill>
                    <a:schemeClr val="tx1"/>
                  </a:solidFill>
                </a:rPr>
                <a:t>, …,</a:t>
              </a:r>
              <a:r>
                <a:rPr lang="en-US" altLang="zh-CN" sz="1600" b="1" dirty="0" err="1">
                  <a:solidFill>
                    <a:schemeClr val="tx1"/>
                  </a:solidFill>
                </a:rPr>
                <a:t>z</a:t>
              </a:r>
              <a:r>
                <a:rPr lang="en-US" altLang="zh-CN" sz="1600" b="1" baseline="-25000" dirty="0" err="1">
                  <a:solidFill>
                    <a:schemeClr val="tx1"/>
                  </a:solidFill>
                </a:rPr>
                <a:t>n</a:t>
              </a:r>
              <a:r>
                <a:rPr lang="en-US" altLang="zh-CN" sz="1600" b="1" dirty="0">
                  <a:solidFill>
                    <a:schemeClr val="tx1"/>
                  </a:solidFill>
                </a:rPr>
                <a:t> )</a:t>
              </a:r>
              <a:endParaRPr lang="zh-CN" altLang="en-US" sz="1600" b="1" dirty="0">
                <a:solidFill>
                  <a:schemeClr val="tx1"/>
                </a:solidFill>
              </a:endParaRPr>
            </a:p>
          </p:txBody>
        </p:sp>
        <p:cxnSp>
          <p:nvCxnSpPr>
            <p:cNvPr id="10" name="肘形连接符 9"/>
            <p:cNvCxnSpPr>
              <a:stCxn id="8" idx="1"/>
            </p:cNvCxnSpPr>
            <p:nvPr/>
          </p:nvCxnSpPr>
          <p:spPr>
            <a:xfrm rot="10800000" flipV="1">
              <a:off x="698836" y="2134199"/>
              <a:ext cx="705792" cy="1215765"/>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10" idx="1"/>
            </p:cNvCxnSpPr>
            <p:nvPr/>
          </p:nvCxnSpPr>
          <p:spPr>
            <a:xfrm rot="10800000" flipV="1">
              <a:off x="612540" y="2998296"/>
              <a:ext cx="792088" cy="351668"/>
            </a:xfrm>
            <a:prstGeom prst="bentConnector3">
              <a:avLst>
                <a:gd name="adj1" fmla="val 45190"/>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1" idx="1"/>
            </p:cNvCxnSpPr>
            <p:nvPr/>
          </p:nvCxnSpPr>
          <p:spPr>
            <a:xfrm rot="10800000">
              <a:off x="698836" y="3349966"/>
              <a:ext cx="705792" cy="584435"/>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2" idx="1"/>
            </p:cNvCxnSpPr>
            <p:nvPr/>
          </p:nvCxnSpPr>
          <p:spPr>
            <a:xfrm rot="10800000">
              <a:off x="698836" y="3349966"/>
              <a:ext cx="705792" cy="1448531"/>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68" y="1581936"/>
              <a:ext cx="11144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68" y="2592727"/>
              <a:ext cx="11144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68" y="3554727"/>
              <a:ext cx="11144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68" y="4565518"/>
              <a:ext cx="11144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884" y="1522132"/>
              <a:ext cx="439136" cy="98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884" y="2530244"/>
              <a:ext cx="439136" cy="98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1796" y="3492058"/>
              <a:ext cx="439136" cy="98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884" y="4500170"/>
              <a:ext cx="439136" cy="98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直接箭头连接符 26"/>
            <p:cNvCxnSpPr/>
            <p:nvPr/>
          </p:nvCxnSpPr>
          <p:spPr>
            <a:xfrm flipV="1">
              <a:off x="4148020" y="2010561"/>
              <a:ext cx="316948" cy="277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44"/>
            <p:cNvCxnSpPr>
              <a:endCxn id="31" idx="1"/>
            </p:cNvCxnSpPr>
            <p:nvPr/>
          </p:nvCxnSpPr>
          <p:spPr>
            <a:xfrm flipV="1">
              <a:off x="4148020" y="3021352"/>
              <a:ext cx="316948" cy="93"/>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47"/>
            <p:cNvCxnSpPr>
              <a:endCxn id="32" idx="1"/>
            </p:cNvCxnSpPr>
            <p:nvPr/>
          </p:nvCxnSpPr>
          <p:spPr>
            <a:xfrm>
              <a:off x="4140932" y="3983259"/>
              <a:ext cx="324036" cy="93"/>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51"/>
            <p:cNvCxnSpPr>
              <a:endCxn id="33" idx="1"/>
            </p:cNvCxnSpPr>
            <p:nvPr/>
          </p:nvCxnSpPr>
          <p:spPr>
            <a:xfrm>
              <a:off x="4148020" y="4974239"/>
              <a:ext cx="316948" cy="277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6121152" y="3132049"/>
              <a:ext cx="432048" cy="380597"/>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肘形连接符 26"/>
            <p:cNvCxnSpPr/>
            <p:nvPr/>
          </p:nvCxnSpPr>
          <p:spPr>
            <a:xfrm>
              <a:off x="5579393" y="2010561"/>
              <a:ext cx="541759" cy="1311787"/>
            </a:xfrm>
            <a:prstGeom prst="bentConnector3">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3"/>
            </p:cNvCxnSpPr>
            <p:nvPr/>
          </p:nvCxnSpPr>
          <p:spPr>
            <a:xfrm>
              <a:off x="5579393" y="3021352"/>
              <a:ext cx="541759" cy="300996"/>
            </a:xfrm>
            <a:prstGeom prst="bentConnector3">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32" idx="3"/>
            </p:cNvCxnSpPr>
            <p:nvPr/>
          </p:nvCxnSpPr>
          <p:spPr>
            <a:xfrm flipV="1">
              <a:off x="5579393" y="3322348"/>
              <a:ext cx="541759" cy="661004"/>
            </a:xfrm>
            <a:prstGeom prst="bentConnector3">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33" idx="3"/>
            </p:cNvCxnSpPr>
            <p:nvPr/>
          </p:nvCxnSpPr>
          <p:spPr>
            <a:xfrm flipV="1">
              <a:off x="5579393" y="3305216"/>
              <a:ext cx="541759" cy="1671795"/>
            </a:xfrm>
            <a:prstGeom prst="bentConnector3">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3104047" y="778823"/>
              <a:ext cx="499306" cy="5966952"/>
            </a:xfrm>
            <a:prstGeom prst="bentConnector3">
              <a:avLst>
                <a:gd name="adj1" fmla="val 435746"/>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778907" y="6182436"/>
              <a:ext cx="2232248" cy="504056"/>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较优解</a:t>
              </a:r>
              <a:r>
                <a:rPr lang="en-US" altLang="zh-CN" sz="1600" b="1" dirty="0">
                  <a:solidFill>
                    <a:schemeClr val="tx1"/>
                  </a:solidFill>
                </a:rPr>
                <a:t>(x, y, …,z )</a:t>
              </a:r>
              <a:endParaRPr lang="zh-CN" altLang="en-US" sz="1600" b="1" dirty="0">
                <a:solidFill>
                  <a:schemeClr val="tx1"/>
                </a:solidFill>
              </a:endParaRPr>
            </a:p>
          </p:txBody>
        </p:sp>
        <p:sp>
          <p:nvSpPr>
            <p:cNvPr id="33" name="下箭头 32"/>
            <p:cNvSpPr/>
            <p:nvPr/>
          </p:nvSpPr>
          <p:spPr>
            <a:xfrm>
              <a:off x="3679007" y="5877272"/>
              <a:ext cx="353913" cy="288032"/>
            </a:xfrm>
            <a:prstGeom prst="down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6107020" y="1556792"/>
            <a:ext cx="2929476" cy="2031325"/>
          </a:xfrm>
          <a:prstGeom prst="rect">
            <a:avLst/>
          </a:prstGeom>
        </p:spPr>
        <p:txBody>
          <a:bodyPr wrap="square">
            <a:spAutoFit/>
          </a:bodyPr>
          <a:lstStyle/>
          <a:p>
            <a:r>
              <a:rPr lang="zh-CN" altLang="en-US" b="1" dirty="0">
                <a:solidFill>
                  <a:srgbClr val="0070C0"/>
                </a:solidFill>
                <a:latin typeface="黑体" panose="02010609060101010101" pitchFamily="49" charset="-122"/>
                <a:ea typeface="黑体" panose="02010609060101010101" pitchFamily="49" charset="-122"/>
              </a:rPr>
              <a:t>优点：</a:t>
            </a: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极大利用专家知识</a:t>
            </a:r>
          </a:p>
          <a:p>
            <a:r>
              <a:rPr lang="zh-CN" altLang="en-US" b="1" dirty="0">
                <a:solidFill>
                  <a:srgbClr val="0070C0"/>
                </a:solidFill>
                <a:latin typeface="黑体" panose="02010609060101010101" pitchFamily="49" charset="-122"/>
                <a:ea typeface="黑体" panose="02010609060101010101" pitchFamily="49" charset="-122"/>
              </a:rPr>
              <a:t>缺点</a:t>
            </a:r>
            <a:r>
              <a:rPr lang="en-US" altLang="zh-CN" b="1" dirty="0">
                <a:solidFill>
                  <a:srgbClr val="0070C0"/>
                </a:solidFill>
                <a:latin typeface="黑体" panose="02010609060101010101" pitchFamily="49" charset="-122"/>
                <a:ea typeface="黑体" panose="02010609060101010101" pitchFamily="49" charset="-122"/>
              </a:rPr>
              <a:t>:</a:t>
            </a:r>
          </a:p>
          <a:p>
            <a:r>
              <a:rPr lang="zh-CN" altLang="en-US" dirty="0">
                <a:latin typeface="黑体" panose="02010609060101010101" pitchFamily="49" charset="-122"/>
                <a:ea typeface="黑体" panose="02010609060101010101" pitchFamily="49" charset="-122"/>
              </a:rPr>
              <a:t>  对于复杂的强非线性模式  </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而言，调优效率低</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p>
          <a:p>
            <a:endParaRPr lang="zh-CN" altLang="en-US" dirty="0">
              <a:latin typeface="黑体" panose="02010609060101010101" pitchFamily="49" charset="-122"/>
              <a:ea typeface="黑体" panose="02010609060101010101" pitchFamily="49" charset="-122"/>
            </a:endParaRPr>
          </a:p>
        </p:txBody>
      </p:sp>
      <p:sp>
        <p:nvSpPr>
          <p:cNvPr id="38" name="文本框 37"/>
          <p:cNvSpPr txBox="1"/>
          <p:nvPr/>
        </p:nvSpPr>
        <p:spPr>
          <a:xfrm>
            <a:off x="6763109" y="5019115"/>
            <a:ext cx="2273387" cy="1323439"/>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能否有更好的办法来辅助模式开发人员探索模式的优化配置？</a:t>
            </a:r>
          </a:p>
        </p:txBody>
      </p:sp>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773" y="3420736"/>
            <a:ext cx="1669939" cy="1669939"/>
          </a:xfrm>
          <a:prstGeom prst="rect">
            <a:avLst/>
          </a:prstGeom>
        </p:spPr>
      </p:pic>
    </p:spTree>
    <p:extLst>
      <p:ext uri="{BB962C8B-B14F-4D97-AF65-F5344CB8AC3E}">
        <p14:creationId xmlns:p14="http://schemas.microsoft.com/office/powerpoint/2010/main" val="2350304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525742" y="194734"/>
            <a:ext cx="8229600" cy="634471"/>
          </a:xfrm>
          <a:prstGeom prst="rect">
            <a:avLst/>
          </a:prstGeom>
          <a:solidFill>
            <a:srgbClr val="FFFF00"/>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a:solidFill>
                  <a:srgbClr val="FF0000"/>
                </a:solidFill>
              </a:rPr>
              <a:t>OBS     &amp;     origional     &amp;   optimize</a:t>
            </a:r>
            <a:endParaRPr kumimoji="1" lang="zh-CN" altLang="en-US" dirty="0">
              <a:solidFill>
                <a:srgbClr val="FF0000"/>
              </a:solidFill>
            </a:endParaRPr>
          </a:p>
        </p:txBody>
      </p:sp>
      <p:sp>
        <p:nvSpPr>
          <p:cNvPr id="9" name="文本框 8"/>
          <p:cNvSpPr txBox="1"/>
          <p:nvPr/>
        </p:nvSpPr>
        <p:spPr>
          <a:xfrm>
            <a:off x="3956715" y="942701"/>
            <a:ext cx="1280423" cy="477054"/>
          </a:xfrm>
          <a:prstGeom prst="rect">
            <a:avLst/>
          </a:prstGeom>
          <a:noFill/>
        </p:spPr>
        <p:txBody>
          <a:bodyPr wrap="square" rtlCol="0">
            <a:spAutoFit/>
          </a:bodyPr>
          <a:lstStyle/>
          <a:p>
            <a:pPr algn="ctr"/>
            <a:r>
              <a:rPr kumimoji="1" lang="en-US" altLang="zh-CN" sz="2500" b="1" dirty="0">
                <a:solidFill>
                  <a:srgbClr val="0000FF"/>
                </a:solidFill>
              </a:rPr>
              <a:t>OLR</a:t>
            </a:r>
            <a:endParaRPr kumimoji="1" lang="zh-CN" altLang="en-US" sz="2500" b="1" dirty="0">
              <a:solidFill>
                <a:srgbClr val="0000FF"/>
              </a:solidFill>
            </a:endParaRPr>
          </a:p>
        </p:txBody>
      </p:sp>
      <p:pic>
        <p:nvPicPr>
          <p:cNvPr id="3" name="图片 2" descr="屏幕快照 2019-06-28 上午10.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7" y="1773869"/>
            <a:ext cx="3355948" cy="4024007"/>
          </a:xfrm>
          <a:prstGeom prst="rect">
            <a:avLst/>
          </a:prstGeom>
        </p:spPr>
      </p:pic>
      <p:pic>
        <p:nvPicPr>
          <p:cNvPr id="5" name="图片 4" descr="屏幕快照 2019-06-28 上午10.45.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511" y="1740814"/>
            <a:ext cx="2815355" cy="4057062"/>
          </a:xfrm>
          <a:prstGeom prst="rect">
            <a:avLst/>
          </a:prstGeom>
        </p:spPr>
      </p:pic>
      <p:pic>
        <p:nvPicPr>
          <p:cNvPr id="7" name="图片 6" descr="屏幕快照 2019-06-28 上午10.46.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491" y="1773869"/>
            <a:ext cx="2826020" cy="4024007"/>
          </a:xfrm>
          <a:prstGeom prst="rect">
            <a:avLst/>
          </a:prstGeom>
        </p:spPr>
      </p:pic>
    </p:spTree>
    <p:extLst>
      <p:ext uri="{BB962C8B-B14F-4D97-AF65-F5344CB8AC3E}">
        <p14:creationId xmlns:p14="http://schemas.microsoft.com/office/powerpoint/2010/main" val="1421305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bs.leadlag.ps"/>
          <p:cNvPicPr>
            <a:picLocks noChangeAspect="1"/>
          </p:cNvPicPr>
          <p:nvPr/>
        </p:nvPicPr>
        <p:blipFill rotWithShape="1">
          <a:blip r:embed="rId2">
            <a:extLst>
              <a:ext uri="{28A0092B-C50C-407E-A947-70E740481C1C}">
                <a14:useLocalDpi xmlns:a14="http://schemas.microsoft.com/office/drawing/2010/main" val="0"/>
              </a:ext>
            </a:extLst>
          </a:blip>
          <a:srcRect l="25882" t="3827" r="24750" b="5432"/>
          <a:stretch/>
        </p:blipFill>
        <p:spPr>
          <a:xfrm>
            <a:off x="328035" y="1081115"/>
            <a:ext cx="2411229" cy="5735447"/>
          </a:xfrm>
          <a:prstGeom prst="rect">
            <a:avLst/>
          </a:prstGeom>
        </p:spPr>
      </p:pic>
      <p:pic>
        <p:nvPicPr>
          <p:cNvPr id="3" name="图片 2" descr="T266L56p25.hgh.leadlag.ps"/>
          <p:cNvPicPr>
            <a:picLocks noChangeAspect="1"/>
          </p:cNvPicPr>
          <p:nvPr/>
        </p:nvPicPr>
        <p:blipFill rotWithShape="1">
          <a:blip r:embed="rId3">
            <a:extLst>
              <a:ext uri="{28A0092B-C50C-407E-A947-70E740481C1C}">
                <a14:useLocalDpi xmlns:a14="http://schemas.microsoft.com/office/drawing/2010/main" val="0"/>
              </a:ext>
            </a:extLst>
          </a:blip>
          <a:srcRect l="22468" t="4005" r="24033" b="5232"/>
          <a:stretch/>
        </p:blipFill>
        <p:spPr>
          <a:xfrm>
            <a:off x="2980640" y="1081116"/>
            <a:ext cx="2697950" cy="5735446"/>
          </a:xfrm>
          <a:prstGeom prst="rect">
            <a:avLst/>
          </a:prstGeom>
        </p:spPr>
      </p:pic>
      <p:sp>
        <p:nvSpPr>
          <p:cNvPr id="7" name="标题 1"/>
          <p:cNvSpPr txBox="1">
            <a:spLocks/>
          </p:cNvSpPr>
          <p:nvPr/>
        </p:nvSpPr>
        <p:spPr>
          <a:xfrm>
            <a:off x="525742" y="194734"/>
            <a:ext cx="8229600" cy="634471"/>
          </a:xfrm>
          <a:prstGeom prst="rect">
            <a:avLst/>
          </a:prstGeom>
          <a:solidFill>
            <a:srgbClr val="FFFF00"/>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a:solidFill>
                  <a:srgbClr val="FF0000"/>
                </a:solidFill>
              </a:rPr>
              <a:t>OBS     &amp;     origional     &amp;   optimize</a:t>
            </a:r>
            <a:endParaRPr kumimoji="1" lang="zh-CN" altLang="en-US" dirty="0">
              <a:solidFill>
                <a:srgbClr val="FF0000"/>
              </a:solidFill>
            </a:endParaRPr>
          </a:p>
        </p:txBody>
      </p:sp>
      <p:pic>
        <p:nvPicPr>
          <p:cNvPr id="5" name="图片 4" descr="屏幕快照 2019-06-28 上午10.53.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059" y="997148"/>
            <a:ext cx="2431276" cy="5819414"/>
          </a:xfrm>
          <a:prstGeom prst="rect">
            <a:avLst/>
          </a:prstGeom>
        </p:spPr>
      </p:pic>
    </p:spTree>
    <p:extLst>
      <p:ext uri="{BB962C8B-B14F-4D97-AF65-F5344CB8AC3E}">
        <p14:creationId xmlns:p14="http://schemas.microsoft.com/office/powerpoint/2010/main" val="1468140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jo16.lifecyclecomposite_win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9205"/>
            <a:ext cx="3138084" cy="6028794"/>
          </a:xfrm>
          <a:prstGeom prst="rect">
            <a:avLst/>
          </a:prstGeom>
        </p:spPr>
      </p:pic>
      <p:pic>
        <p:nvPicPr>
          <p:cNvPr id="5" name="图片 4" descr="屏幕快照 2019-06-28 上午10.29.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814" y="829204"/>
            <a:ext cx="2917685" cy="6028795"/>
          </a:xfrm>
          <a:prstGeom prst="rect">
            <a:avLst/>
          </a:prstGeom>
        </p:spPr>
      </p:pic>
      <p:pic>
        <p:nvPicPr>
          <p:cNvPr id="7" name="图片 6" descr="屏幕快照 2019-06-28 上午10.33.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084" y="829205"/>
            <a:ext cx="2744835" cy="6028795"/>
          </a:xfrm>
          <a:prstGeom prst="rect">
            <a:avLst/>
          </a:prstGeom>
        </p:spPr>
      </p:pic>
      <p:sp>
        <p:nvSpPr>
          <p:cNvPr id="8" name="标题 1"/>
          <p:cNvSpPr txBox="1">
            <a:spLocks/>
          </p:cNvSpPr>
          <p:nvPr/>
        </p:nvSpPr>
        <p:spPr>
          <a:xfrm>
            <a:off x="525742" y="194734"/>
            <a:ext cx="8229600" cy="634471"/>
          </a:xfrm>
          <a:prstGeom prst="rect">
            <a:avLst/>
          </a:prstGeom>
          <a:solidFill>
            <a:srgbClr val="FFFF00"/>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a:solidFill>
                  <a:srgbClr val="FF0000"/>
                </a:solidFill>
              </a:rPr>
              <a:t>OBS     &amp;     origional     &amp;   optimize</a:t>
            </a:r>
            <a:endParaRPr kumimoji="1" lang="zh-CN" altLang="en-US" dirty="0">
              <a:solidFill>
                <a:srgbClr val="FF0000"/>
              </a:solidFill>
            </a:endParaRPr>
          </a:p>
        </p:txBody>
      </p:sp>
    </p:spTree>
    <p:extLst>
      <p:ext uri="{BB962C8B-B14F-4D97-AF65-F5344CB8AC3E}">
        <p14:creationId xmlns:p14="http://schemas.microsoft.com/office/powerpoint/2010/main" val="2150149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EASM</a:t>
            </a:r>
            <a:endParaRPr kumimoji="1" lang="zh-CN" altLang="en-US" dirty="0"/>
          </a:p>
        </p:txBody>
      </p:sp>
      <p:sp>
        <p:nvSpPr>
          <p:cNvPr id="3" name="文本框 2"/>
          <p:cNvSpPr txBox="1"/>
          <p:nvPr/>
        </p:nvSpPr>
        <p:spPr>
          <a:xfrm>
            <a:off x="2392994" y="4012194"/>
            <a:ext cx="4104906" cy="369332"/>
          </a:xfrm>
          <a:prstGeom prst="rect">
            <a:avLst/>
          </a:prstGeom>
          <a:noFill/>
        </p:spPr>
        <p:txBody>
          <a:bodyPr wrap="square" rtlCol="0">
            <a:spAutoFit/>
          </a:bodyPr>
          <a:lstStyle/>
          <a:p>
            <a:r>
              <a:rPr kumimoji="1" lang="zh-CN" altLang="en-US" dirty="0"/>
              <a:t>阈值与观测一致：</a:t>
            </a:r>
            <a:r>
              <a:rPr kumimoji="1" lang="en-US" altLang="zh-CN" dirty="0"/>
              <a:t>5mm/day</a:t>
            </a:r>
            <a:endParaRPr kumimoji="1" lang="zh-CN" altLang="en-US" dirty="0"/>
          </a:p>
        </p:txBody>
      </p:sp>
    </p:spTree>
    <p:extLst>
      <p:ext uri="{BB962C8B-B14F-4D97-AF65-F5344CB8AC3E}">
        <p14:creationId xmlns:p14="http://schemas.microsoft.com/office/powerpoint/2010/main" val="1109263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GPCP</a:t>
            </a:r>
            <a:endParaRPr kumimoji="1" lang="zh-CN" altLang="en-US" dirty="0"/>
          </a:p>
        </p:txBody>
      </p:sp>
      <p:pic>
        <p:nvPicPr>
          <p:cNvPr id="6" name="图片 5" descr="cal_obsmonsoon-procedure1991-1995.eps"/>
          <p:cNvPicPr>
            <a:picLocks noChangeAspect="1"/>
          </p:cNvPicPr>
          <p:nvPr/>
        </p:nvPicPr>
        <p:blipFill rotWithShape="1">
          <a:blip r:embed="rId3">
            <a:extLst>
              <a:ext uri="{28A0092B-C50C-407E-A947-70E740481C1C}">
                <a14:useLocalDpi xmlns:a14="http://schemas.microsoft.com/office/drawing/2010/main" val="0"/>
              </a:ext>
            </a:extLst>
          </a:blip>
          <a:srcRect l="15132" r="13556"/>
          <a:stretch/>
        </p:blipFill>
        <p:spPr>
          <a:xfrm rot="16200000">
            <a:off x="1844402" y="-453452"/>
            <a:ext cx="5132478" cy="8537930"/>
          </a:xfrm>
          <a:prstGeom prst="rect">
            <a:avLst/>
          </a:prstGeom>
        </p:spPr>
      </p:pic>
    </p:spTree>
    <p:extLst>
      <p:ext uri="{BB962C8B-B14F-4D97-AF65-F5344CB8AC3E}">
        <p14:creationId xmlns:p14="http://schemas.microsoft.com/office/powerpoint/2010/main" val="842011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266L56.hgh.lnd2.3.2-monsoon-procedure1990-1994.eps"/>
          <p:cNvPicPr>
            <a:picLocks noChangeAspect="1"/>
          </p:cNvPicPr>
          <p:nvPr/>
        </p:nvPicPr>
        <p:blipFill rotWithShape="1">
          <a:blip r:embed="rId3">
            <a:extLst>
              <a:ext uri="{28A0092B-C50C-407E-A947-70E740481C1C}">
                <a14:useLocalDpi xmlns:a14="http://schemas.microsoft.com/office/drawing/2010/main" val="0"/>
              </a:ext>
            </a:extLst>
          </a:blip>
          <a:srcRect l="51264" r="11800"/>
          <a:stretch/>
        </p:blipFill>
        <p:spPr>
          <a:xfrm rot="16200000">
            <a:off x="3104035" y="-145723"/>
            <a:ext cx="2283407" cy="7333724"/>
          </a:xfrm>
          <a:prstGeom prst="rect">
            <a:avLst/>
          </a:prstGeom>
        </p:spPr>
      </p:pic>
      <p:pic>
        <p:nvPicPr>
          <p:cNvPr id="6" name="图片 5" descr="cal_obsmonsoon-procedure1991-1995.eps"/>
          <p:cNvPicPr>
            <a:picLocks noChangeAspect="1"/>
          </p:cNvPicPr>
          <p:nvPr/>
        </p:nvPicPr>
        <p:blipFill rotWithShape="1">
          <a:blip r:embed="rId4">
            <a:extLst>
              <a:ext uri="{28A0092B-C50C-407E-A947-70E740481C1C}">
                <a14:useLocalDpi xmlns:a14="http://schemas.microsoft.com/office/drawing/2010/main" val="0"/>
              </a:ext>
            </a:extLst>
          </a:blip>
          <a:srcRect l="56238" r="13556"/>
          <a:stretch/>
        </p:blipFill>
        <p:spPr>
          <a:xfrm rot="16200000">
            <a:off x="3250664" y="-2531966"/>
            <a:ext cx="1960612" cy="7699984"/>
          </a:xfrm>
          <a:prstGeom prst="rect">
            <a:avLst/>
          </a:prstGeom>
        </p:spPr>
      </p:pic>
      <p:sp>
        <p:nvSpPr>
          <p:cNvPr id="4" name="文本框 3"/>
          <p:cNvSpPr txBox="1"/>
          <p:nvPr/>
        </p:nvSpPr>
        <p:spPr>
          <a:xfrm>
            <a:off x="0" y="52977"/>
            <a:ext cx="791529" cy="646331"/>
          </a:xfrm>
          <a:prstGeom prst="rect">
            <a:avLst/>
          </a:prstGeom>
          <a:noFill/>
        </p:spPr>
        <p:txBody>
          <a:bodyPr wrap="square" rtlCol="0">
            <a:spAutoFit/>
          </a:bodyPr>
          <a:lstStyle/>
          <a:p>
            <a:r>
              <a:rPr kumimoji="1" lang="en-US" altLang="zh-CN" b="1" dirty="0">
                <a:solidFill>
                  <a:srgbClr val="FF0000"/>
                </a:solidFill>
              </a:rPr>
              <a:t>GPCP:</a:t>
            </a:r>
          </a:p>
          <a:p>
            <a:r>
              <a:rPr kumimoji="1" lang="en-US" altLang="zh-CN" b="1" dirty="0">
                <a:solidFill>
                  <a:srgbClr val="FF0000"/>
                </a:solidFill>
              </a:rPr>
              <a:t>478</a:t>
            </a:r>
            <a:endParaRPr kumimoji="1" lang="zh-CN" altLang="en-US" b="1" dirty="0">
              <a:solidFill>
                <a:srgbClr val="FF0000"/>
              </a:solidFill>
            </a:endParaRPr>
          </a:p>
        </p:txBody>
      </p:sp>
      <p:sp>
        <p:nvSpPr>
          <p:cNvPr id="7" name="文本框 6"/>
          <p:cNvSpPr txBox="1"/>
          <p:nvPr/>
        </p:nvSpPr>
        <p:spPr>
          <a:xfrm>
            <a:off x="0" y="2056269"/>
            <a:ext cx="1248937" cy="646331"/>
          </a:xfrm>
          <a:prstGeom prst="rect">
            <a:avLst/>
          </a:prstGeom>
          <a:noFill/>
        </p:spPr>
        <p:txBody>
          <a:bodyPr wrap="square" rtlCol="0">
            <a:spAutoFit/>
          </a:bodyPr>
          <a:lstStyle/>
          <a:p>
            <a:r>
              <a:rPr kumimoji="1" lang="en-US" altLang="zh-CN" b="1" dirty="0">
                <a:solidFill>
                  <a:srgbClr val="FF0000"/>
                </a:solidFill>
              </a:rPr>
              <a:t>Origional:</a:t>
            </a:r>
          </a:p>
          <a:p>
            <a:r>
              <a:rPr kumimoji="1" lang="en-US" altLang="zh-CN" b="1" dirty="0">
                <a:solidFill>
                  <a:srgbClr val="FF0000"/>
                </a:solidFill>
              </a:rPr>
              <a:t>350</a:t>
            </a:r>
            <a:endParaRPr kumimoji="1" lang="zh-CN" altLang="en-US" b="1" dirty="0">
              <a:solidFill>
                <a:srgbClr val="FF0000"/>
              </a:solidFill>
            </a:endParaRPr>
          </a:p>
        </p:txBody>
      </p:sp>
      <p:pic>
        <p:nvPicPr>
          <p:cNvPr id="2" name="图片 1" descr="屏幕快照 2019-06-28 上午10.59.4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876" y="4355380"/>
            <a:ext cx="7333725" cy="2342823"/>
          </a:xfrm>
          <a:prstGeom prst="rect">
            <a:avLst/>
          </a:prstGeom>
        </p:spPr>
      </p:pic>
      <p:sp>
        <p:nvSpPr>
          <p:cNvPr id="9" name="文本框 8"/>
          <p:cNvSpPr txBox="1"/>
          <p:nvPr/>
        </p:nvSpPr>
        <p:spPr>
          <a:xfrm>
            <a:off x="-45593" y="4032214"/>
            <a:ext cx="1248937" cy="646331"/>
          </a:xfrm>
          <a:prstGeom prst="rect">
            <a:avLst/>
          </a:prstGeom>
          <a:noFill/>
        </p:spPr>
        <p:txBody>
          <a:bodyPr wrap="square" rtlCol="0">
            <a:spAutoFit/>
          </a:bodyPr>
          <a:lstStyle/>
          <a:p>
            <a:r>
              <a:rPr kumimoji="1" lang="en-US" altLang="zh-CN" b="1" dirty="0">
                <a:solidFill>
                  <a:srgbClr val="FF0000"/>
                </a:solidFill>
              </a:rPr>
              <a:t>Optimize:</a:t>
            </a:r>
          </a:p>
          <a:p>
            <a:r>
              <a:rPr kumimoji="1" lang="en-US" altLang="zh-CN" b="1" dirty="0">
                <a:solidFill>
                  <a:srgbClr val="FF0000"/>
                </a:solidFill>
              </a:rPr>
              <a:t>365</a:t>
            </a:r>
            <a:endParaRPr kumimoji="1" lang="zh-CN" altLang="en-US" b="1" dirty="0">
              <a:solidFill>
                <a:srgbClr val="FF0000"/>
              </a:solidFill>
            </a:endParaRPr>
          </a:p>
        </p:txBody>
      </p:sp>
    </p:spTree>
    <p:extLst>
      <p:ext uri="{BB962C8B-B14F-4D97-AF65-F5344CB8AC3E}">
        <p14:creationId xmlns:p14="http://schemas.microsoft.com/office/powerpoint/2010/main" val="2572260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5507" y="1637941"/>
            <a:ext cx="7102566" cy="2677656"/>
          </a:xfrm>
          <a:prstGeom prst="rect">
            <a:avLst/>
          </a:prstGeom>
          <a:noFill/>
        </p:spPr>
        <p:txBody>
          <a:bodyPr wrap="square" rtlCol="0">
            <a:spAutoFit/>
          </a:bodyPr>
          <a:lstStyle/>
          <a:p>
            <a:r>
              <a:rPr kumimoji="1" lang="en-US" altLang="zh-CN" sz="2800" dirty="0">
                <a:solidFill>
                  <a:srgbClr val="FF0000"/>
                </a:solidFill>
                <a:latin typeface="Arail"/>
                <a:ea typeface="黑体"/>
                <a:cs typeface="Arail"/>
              </a:rPr>
              <a:t>1</a:t>
            </a:r>
            <a:r>
              <a:rPr kumimoji="1" lang="zh-CN" altLang="en-US" sz="2800" dirty="0">
                <a:solidFill>
                  <a:srgbClr val="FF0000"/>
                </a:solidFill>
                <a:latin typeface="Arail"/>
                <a:ea typeface="黑体"/>
                <a:cs typeface="Arail"/>
              </a:rPr>
              <a:t>、调参后有效格点数增加</a:t>
            </a:r>
            <a:r>
              <a:rPr kumimoji="1" lang="en-US" altLang="zh-CN" sz="2800" dirty="0">
                <a:solidFill>
                  <a:srgbClr val="000000"/>
                </a:solidFill>
                <a:latin typeface="Arail"/>
                <a:ea typeface="黑体"/>
                <a:cs typeface="Arail"/>
              </a:rPr>
              <a:t>(350-&gt;365)</a:t>
            </a:r>
            <a:r>
              <a:rPr kumimoji="1" lang="en-US" altLang="zh-CN" sz="2800" dirty="0">
                <a:solidFill>
                  <a:srgbClr val="FF0000"/>
                </a:solidFill>
                <a:latin typeface="Arail"/>
                <a:ea typeface="黑体"/>
                <a:cs typeface="Arail"/>
              </a:rPr>
              <a:t>。</a:t>
            </a:r>
          </a:p>
          <a:p>
            <a:r>
              <a:rPr kumimoji="1" lang="en-US" altLang="zh-CN" sz="2800" dirty="0">
                <a:solidFill>
                  <a:srgbClr val="FF0000"/>
                </a:solidFill>
                <a:latin typeface="Arail"/>
                <a:ea typeface="黑体"/>
                <a:cs typeface="Arail"/>
              </a:rPr>
              <a:t>2</a:t>
            </a:r>
            <a:r>
              <a:rPr kumimoji="1" lang="zh-CN" altLang="en-US" sz="2800" dirty="0">
                <a:solidFill>
                  <a:srgbClr val="FF0000"/>
                </a:solidFill>
                <a:latin typeface="Arail"/>
                <a:ea typeface="黑体"/>
                <a:cs typeface="Arail"/>
              </a:rPr>
              <a:t>、季风爆发及撤退分布与观测的相关系数均提高</a:t>
            </a:r>
            <a:r>
              <a:rPr kumimoji="1" lang="en-US" altLang="zh-CN" sz="2800" dirty="0">
                <a:solidFill>
                  <a:srgbClr val="FF0000"/>
                </a:solidFill>
                <a:latin typeface="Arail"/>
                <a:ea typeface="黑体"/>
                <a:cs typeface="Arail"/>
              </a:rPr>
              <a:t>0.1</a:t>
            </a:r>
            <a:r>
              <a:rPr kumimoji="1" lang="zh-CN" altLang="en-US" sz="2800" dirty="0">
                <a:solidFill>
                  <a:srgbClr val="FF0000"/>
                </a:solidFill>
                <a:latin typeface="Arail"/>
                <a:ea typeface="黑体"/>
                <a:cs typeface="Arail"/>
              </a:rPr>
              <a:t>以上</a:t>
            </a:r>
            <a:r>
              <a:rPr kumimoji="1" lang="zh-CN" altLang="en-US" sz="2800" dirty="0">
                <a:latin typeface="Arail"/>
                <a:ea typeface="黑体"/>
                <a:cs typeface="Arail"/>
              </a:rPr>
              <a:t>。（季风降水峰值期模拟相关也提高</a:t>
            </a:r>
            <a:r>
              <a:rPr kumimoji="1" lang="en-US" altLang="zh-CN" sz="2800" dirty="0">
                <a:latin typeface="Arail"/>
                <a:ea typeface="黑体"/>
                <a:cs typeface="Arail"/>
              </a:rPr>
              <a:t>0.1</a:t>
            </a:r>
            <a:r>
              <a:rPr kumimoji="1" lang="zh-CN" altLang="en-US" sz="2800" dirty="0">
                <a:latin typeface="Arail"/>
                <a:ea typeface="黑体"/>
                <a:cs typeface="Arail"/>
              </a:rPr>
              <a:t>左右。</a:t>
            </a:r>
            <a:r>
              <a:rPr kumimoji="1" lang="en-US" altLang="zh-CN" sz="2800" dirty="0">
                <a:latin typeface="Arail"/>
                <a:ea typeface="黑体"/>
                <a:cs typeface="Arail"/>
              </a:rPr>
              <a:t>)</a:t>
            </a:r>
          </a:p>
          <a:p>
            <a:r>
              <a:rPr kumimoji="1" lang="zh-CN" altLang="zh-CN" sz="2800" dirty="0">
                <a:solidFill>
                  <a:srgbClr val="FF0000"/>
                </a:solidFill>
                <a:latin typeface="Arail"/>
                <a:ea typeface="黑体"/>
                <a:cs typeface="Arail"/>
              </a:rPr>
              <a:t>3</a:t>
            </a:r>
            <a:r>
              <a:rPr kumimoji="1" lang="zh-CN" altLang="en-US" sz="2800" dirty="0">
                <a:solidFill>
                  <a:srgbClr val="FF0000"/>
                </a:solidFill>
                <a:latin typeface="Arail"/>
                <a:ea typeface="黑体"/>
                <a:cs typeface="Arail"/>
              </a:rPr>
              <a:t>、</a:t>
            </a:r>
            <a:r>
              <a:rPr kumimoji="1" lang="en-US" altLang="en-US" sz="2800" dirty="0">
                <a:solidFill>
                  <a:srgbClr val="FF0000"/>
                </a:solidFill>
                <a:latin typeface="Arail"/>
                <a:ea typeface="黑体"/>
                <a:cs typeface="Arail"/>
              </a:rPr>
              <a:t>中国东部地区季风爆发偏晚、撤退偏晚的模拟误差得到明显改进。</a:t>
            </a:r>
            <a:endParaRPr kumimoji="1" lang="zh-CN" altLang="en-US" sz="2800" dirty="0">
              <a:solidFill>
                <a:srgbClr val="FF0000"/>
              </a:solidFill>
              <a:latin typeface="Arail"/>
              <a:ea typeface="黑体"/>
              <a:cs typeface="Arail"/>
            </a:endParaRPr>
          </a:p>
        </p:txBody>
      </p:sp>
    </p:spTree>
    <p:extLst>
      <p:ext uri="{BB962C8B-B14F-4D97-AF65-F5344CB8AC3E}">
        <p14:creationId xmlns:p14="http://schemas.microsoft.com/office/powerpoint/2010/main" val="2250331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Origional</a:t>
            </a:r>
            <a:endParaRPr kumimoji="1" lang="zh-CN" altLang="en-US" dirty="0"/>
          </a:p>
        </p:txBody>
      </p:sp>
      <p:pic>
        <p:nvPicPr>
          <p:cNvPr id="4" name="图片 3" descr="T266L56.hgh.lnd2.3.2-monsoon-procedure1990-1994.eps"/>
          <p:cNvPicPr>
            <a:picLocks noChangeAspect="1"/>
          </p:cNvPicPr>
          <p:nvPr/>
        </p:nvPicPr>
        <p:blipFill rotWithShape="1">
          <a:blip r:embed="rId3">
            <a:extLst>
              <a:ext uri="{28A0092B-C50C-407E-A947-70E740481C1C}">
                <a14:useLocalDpi xmlns:a14="http://schemas.microsoft.com/office/drawing/2010/main" val="0"/>
              </a:ext>
            </a:extLst>
          </a:blip>
          <a:srcRect l="15757" r="11799"/>
          <a:stretch/>
        </p:blipFill>
        <p:spPr>
          <a:xfrm rot="16200000">
            <a:off x="2247848" y="206620"/>
            <a:ext cx="4478565" cy="7333724"/>
          </a:xfrm>
          <a:prstGeom prst="rect">
            <a:avLst/>
          </a:prstGeom>
        </p:spPr>
      </p:pic>
    </p:spTree>
    <p:extLst>
      <p:ext uri="{BB962C8B-B14F-4D97-AF65-F5344CB8AC3E}">
        <p14:creationId xmlns:p14="http://schemas.microsoft.com/office/powerpoint/2010/main" val="3574807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Optimize</a:t>
            </a:r>
            <a:endParaRPr kumimoji="1" lang="zh-CN" altLang="en-US" dirty="0"/>
          </a:p>
        </p:txBody>
      </p:sp>
      <p:pic>
        <p:nvPicPr>
          <p:cNvPr id="3" name="图片 2" descr="屏幕快照 2019-06-28 上午11.0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45033"/>
            <a:ext cx="8427698" cy="5377342"/>
          </a:xfrm>
          <a:prstGeom prst="rect">
            <a:avLst/>
          </a:prstGeom>
        </p:spPr>
      </p:pic>
    </p:spTree>
    <p:extLst>
      <p:ext uri="{BB962C8B-B14F-4D97-AF65-F5344CB8AC3E}">
        <p14:creationId xmlns:p14="http://schemas.microsoft.com/office/powerpoint/2010/main" val="208001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自动参数优化面临的挑战</a:t>
            </a:r>
          </a:p>
        </p:txBody>
      </p:sp>
      <p:sp>
        <p:nvSpPr>
          <p:cNvPr id="4" name="灯片编号占位符 3"/>
          <p:cNvSpPr>
            <a:spLocks noGrp="1"/>
          </p:cNvSpPr>
          <p:nvPr>
            <p:ph type="sldNum" sz="quarter" idx="12"/>
          </p:nvPr>
        </p:nvSpPr>
        <p:spPr>
          <a:xfrm>
            <a:off x="6553200" y="6160219"/>
            <a:ext cx="2133600" cy="365125"/>
          </a:xfrm>
        </p:spPr>
        <p:txBody>
          <a:bodyPr/>
          <a:lstStyle/>
          <a:p>
            <a:fld id="{8FDEDF8C-E92C-45B8-9D6E-6DAFC9B0A0EF}" type="slidenum">
              <a:rPr lang="zh-CN" altLang="en-US" smtClean="0"/>
              <a:pPr/>
              <a:t>6</a:t>
            </a:fld>
            <a:endParaRPr lang="zh-CN" altLang="en-US" dirty="0"/>
          </a:p>
        </p:txBody>
      </p:sp>
      <p:sp>
        <p:nvSpPr>
          <p:cNvPr id="15" name="矩形 14"/>
          <p:cNvSpPr/>
          <p:nvPr/>
        </p:nvSpPr>
        <p:spPr>
          <a:xfrm>
            <a:off x="444155" y="2079059"/>
            <a:ext cx="3407314" cy="1477328"/>
          </a:xfrm>
          <a:prstGeom prst="rect">
            <a:avLst/>
          </a:prstGeom>
          <a:ln>
            <a:solidFill>
              <a:schemeClr val="accent1">
                <a:lumMod val="75000"/>
              </a:schemeClr>
            </a:solidFill>
          </a:ln>
        </p:spPr>
        <p:txBody>
          <a:bodyPr wrap="square">
            <a:spAutoFit/>
          </a:bodyPr>
          <a:lstStyle/>
          <a:p>
            <a:pPr algn="ct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大气模式为例，</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分辨率的</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GAMIL2</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模式，</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30</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进程模拟到</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年的稳定态，需要</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小时；</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分辨率的</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CAM5</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模式，</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180</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进程模拟</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年，需要</a:t>
            </a:r>
            <a:r>
              <a:rPr lang="en-US" altLang="zh-CN"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小时。</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449855" y="1485831"/>
            <a:ext cx="2114681"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 Cost Expensive</a:t>
            </a:r>
            <a:endPar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6"/>
          <p:cNvSpPr txBox="1"/>
          <p:nvPr/>
        </p:nvSpPr>
        <p:spPr>
          <a:xfrm>
            <a:off x="4512142" y="1485831"/>
            <a:ext cx="461665" cy="1708160"/>
          </a:xfrm>
          <a:prstGeom prst="rect">
            <a:avLst/>
          </a:prstGeom>
        </p:spPr>
        <p:style>
          <a:lnRef idx="1">
            <a:schemeClr val="accent2"/>
          </a:lnRef>
          <a:fillRef idx="2">
            <a:schemeClr val="accent2"/>
          </a:fillRef>
          <a:effectRef idx="1">
            <a:schemeClr val="accent2"/>
          </a:effectRef>
          <a:fontRef idx="minor">
            <a:schemeClr val="dk1"/>
          </a:fontRef>
        </p:style>
        <p:txBody>
          <a:bodyPr vert="eaVert" wrap="none" rtlCol="0">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参数复杂交互</a:t>
            </a:r>
          </a:p>
        </p:txBody>
      </p:sp>
      <p:sp>
        <p:nvSpPr>
          <p:cNvPr id="18" name="文本框 17"/>
          <p:cNvSpPr txBox="1"/>
          <p:nvPr/>
        </p:nvSpPr>
        <p:spPr>
          <a:xfrm>
            <a:off x="414418" y="4117779"/>
            <a:ext cx="2031325"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3.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模型鲁棒性不足</a:t>
            </a:r>
          </a:p>
        </p:txBody>
      </p:sp>
      <p:sp>
        <p:nvSpPr>
          <p:cNvPr id="19" name="矩形 18"/>
          <p:cNvSpPr/>
          <p:nvPr/>
        </p:nvSpPr>
        <p:spPr>
          <a:xfrm>
            <a:off x="408718" y="4734894"/>
            <a:ext cx="2387417" cy="646331"/>
          </a:xfrm>
          <a:prstGeom prst="rect">
            <a:avLst/>
          </a:prstGeom>
          <a:ln>
            <a:solidFill>
              <a:schemeClr val="accent6">
                <a:lumMod val="75000"/>
              </a:schemeClr>
            </a:solidFill>
          </a:ln>
        </p:spPr>
        <p:txBody>
          <a:bodyPr wrap="square">
            <a:spAutoFit/>
          </a:bodyPr>
          <a:lstStyle/>
          <a:p>
            <a:pPr algn="ctr"/>
            <a:r>
              <a:rPr lang="zh-CN" altLang="en-US" dirty="0">
                <a:solidFill>
                  <a:srgbClr val="262626"/>
                </a:solidFill>
                <a:latin typeface="Times New Roman" panose="02020603050405020304" pitchFamily="18" charset="0"/>
                <a:ea typeface="黑体" panose="02010609060101010101" pitchFamily="49" charset="-122"/>
                <a:cs typeface="Times New Roman" panose="02020603050405020304" pitchFamily="18" charset="0"/>
              </a:rPr>
              <a:t>模拟出错或者模拟结果不合理问题较多</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 name="Picture 2" descr="D:\hpc\TsingHpc\开题\拟合\拟合\C0-KE-metr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759" y="2740778"/>
            <a:ext cx="4077189" cy="1674106"/>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5091704" y="1417339"/>
            <a:ext cx="3804589" cy="1323439"/>
          </a:xfrm>
          <a:prstGeom prst="rect">
            <a:avLst/>
          </a:prstGeom>
        </p:spPr>
        <p:txBody>
          <a:bodyPr wrap="square">
            <a:spAutoFit/>
          </a:bodyPr>
          <a:lstStyle/>
          <a:p>
            <a:pPr algn="ct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GAMIL2</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短期历史模拟试验，三元参数空间：</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强非线性，多峰</a:t>
            </a:r>
            <a:endPar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同时，模式的发展使得参数空间特征趋向</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高维且更为复杂</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3909372" y="4366887"/>
            <a:ext cx="2674640" cy="2136615"/>
          </a:xfrm>
          <a:prstGeom prst="rect">
            <a:avLst/>
          </a:prstGeom>
        </p:spPr>
      </p:pic>
      <p:sp>
        <p:nvSpPr>
          <p:cNvPr id="3" name="文本框 2"/>
          <p:cNvSpPr txBox="1"/>
          <p:nvPr/>
        </p:nvSpPr>
        <p:spPr>
          <a:xfrm>
            <a:off x="3347864" y="4214302"/>
            <a:ext cx="3070071"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latin typeface="黑体" panose="02010609060101010101" pitchFamily="49" charset="-122"/>
                <a:ea typeface="黑体" panose="02010609060101010101" pitchFamily="49" charset="-122"/>
              </a:rPr>
              <a:t>4. </a:t>
            </a:r>
            <a:r>
              <a:rPr lang="zh-CN" altLang="en-US" dirty="0">
                <a:latin typeface="黑体" panose="02010609060101010101" pitchFamily="49" charset="-122"/>
                <a:ea typeface="黑体" panose="02010609060101010101" pitchFamily="49" charset="-122"/>
              </a:rPr>
              <a:t>参数变化受到物理约束</a:t>
            </a:r>
          </a:p>
        </p:txBody>
      </p:sp>
      <p:sp>
        <p:nvSpPr>
          <p:cNvPr id="6" name="文本框 5"/>
          <p:cNvSpPr txBox="1"/>
          <p:nvPr/>
        </p:nvSpPr>
        <p:spPr>
          <a:xfrm>
            <a:off x="6417935" y="5108679"/>
            <a:ext cx="180049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大气顶辐射平衡</a:t>
            </a:r>
          </a:p>
        </p:txBody>
      </p:sp>
    </p:spTree>
    <p:extLst>
      <p:ext uri="{BB962C8B-B14F-4D97-AF65-F5344CB8AC3E}">
        <p14:creationId xmlns:p14="http://schemas.microsoft.com/office/powerpoint/2010/main" val="21797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FDEDF8C-E92C-45B8-9D6E-6DAFC9B0A0EF}" type="slidenum">
              <a:rPr lang="zh-CN" altLang="en-US" smtClean="0"/>
              <a:pPr/>
              <a:t>7</a:t>
            </a:fld>
            <a:endParaRPr lang="zh-CN" altLang="en-US"/>
          </a:p>
        </p:txBody>
      </p:sp>
      <p:sp>
        <p:nvSpPr>
          <p:cNvPr id="5" name="标题 1"/>
          <p:cNvSpPr txBox="1">
            <a:spLocks/>
          </p:cNvSpPr>
          <p:nvPr/>
        </p:nvSpPr>
        <p:spPr>
          <a:xfrm>
            <a:off x="251520" y="242610"/>
            <a:ext cx="8640960" cy="1143000"/>
          </a:xfrm>
          <a:prstGeom prst="rect">
            <a:avLst/>
          </a:prstGeom>
        </p:spPr>
        <p:txBody>
          <a:bodyPr/>
          <a:lstStyle>
            <a:lvl1pPr algn="ctr" rtl="0" fontAlgn="base">
              <a:spcBef>
                <a:spcPct val="0"/>
              </a:spcBef>
              <a:spcAft>
                <a:spcPct val="0"/>
              </a:spcAft>
              <a:defRPr sz="4400" kern="1200">
                <a:solidFill>
                  <a:schemeClr val="tx1"/>
                </a:solidFill>
                <a:latin typeface="Cambria Math" panose="02040503050406030204" pitchFamily="18" charset="0"/>
                <a:ea typeface="黑体" panose="02010609060101010101" pitchFamily="49" charset="-122"/>
                <a:cs typeface="+mj-cs"/>
              </a:defRPr>
            </a:lvl1pPr>
            <a:lvl2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2pPr>
            <a:lvl3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3pPr>
            <a:lvl4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4pPr>
            <a:lvl5pPr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5pPr>
            <a:lvl6pPr marL="4572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6pPr>
            <a:lvl7pPr marL="9144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7pPr>
            <a:lvl8pPr marL="13716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8pPr>
            <a:lvl9pPr marL="1828800" algn="ctr" rtl="0" fontAlgn="base">
              <a:spcBef>
                <a:spcPct val="0"/>
              </a:spcBef>
              <a:spcAft>
                <a:spcPct val="0"/>
              </a:spcAft>
              <a:defRPr sz="4400">
                <a:solidFill>
                  <a:schemeClr val="tx1"/>
                </a:solidFill>
                <a:latin typeface="Cambria Math" panose="02040503050406030204" pitchFamily="18" charset="0"/>
                <a:ea typeface="黑体" panose="02010609060101010101" pitchFamily="49" charset="-122"/>
              </a:defRPr>
            </a:lvl9pPr>
          </a:lstStyle>
          <a:p>
            <a:r>
              <a:rPr lang="zh-CN" altLang="en-US" sz="4000" dirty="0"/>
              <a:t>本课题的研究方案</a:t>
            </a:r>
            <a:endParaRPr lang="zh-CN" altLang="en-US" sz="3800" dirty="0"/>
          </a:p>
        </p:txBody>
      </p:sp>
      <p:sp>
        <p:nvSpPr>
          <p:cNvPr id="6" name="矩形 5"/>
          <p:cNvSpPr/>
          <p:nvPr/>
        </p:nvSpPr>
        <p:spPr bwMode="auto">
          <a:xfrm>
            <a:off x="3059832" y="1124744"/>
            <a:ext cx="5243512" cy="1463466"/>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Kaiti SC" charset="-122"/>
            </a:endParaRPr>
          </a:p>
        </p:txBody>
      </p:sp>
      <p:sp>
        <p:nvSpPr>
          <p:cNvPr id="7" name="文本框 6"/>
          <p:cNvSpPr txBox="1"/>
          <p:nvPr/>
        </p:nvSpPr>
        <p:spPr>
          <a:xfrm>
            <a:off x="3146976" y="1308608"/>
            <a:ext cx="1798808"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高效低成本的自适应采样方案</a:t>
            </a:r>
          </a:p>
        </p:txBody>
      </p:sp>
      <p:sp>
        <p:nvSpPr>
          <p:cNvPr id="8" name="文本框 7"/>
          <p:cNvSpPr txBox="1"/>
          <p:nvPr/>
        </p:nvSpPr>
        <p:spPr>
          <a:xfrm>
            <a:off x="5032928" y="1308608"/>
            <a:ext cx="1498767"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并行自适应采样算法</a:t>
            </a:r>
          </a:p>
        </p:txBody>
      </p:sp>
      <p:sp>
        <p:nvSpPr>
          <p:cNvPr id="9" name="文本框 25"/>
          <p:cNvSpPr txBox="1"/>
          <p:nvPr/>
        </p:nvSpPr>
        <p:spPr>
          <a:xfrm flipH="1">
            <a:off x="3146975" y="2078566"/>
            <a:ext cx="4970630" cy="369332"/>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gn="ctr" defTabSz="457200"/>
            <a:r>
              <a:rPr lang="zh-CN" altLang="en-US" b="1" dirty="0">
                <a:latin typeface="黑体" panose="02010609060101010101" pitchFamily="49" charset="-122"/>
                <a:ea typeface="黑体" panose="02010609060101010101" pitchFamily="49" charset="-122"/>
                <a:cs typeface="Kaiti SC" charset="-122"/>
              </a:rPr>
              <a:t>准确体现应用统计特性的参数样本</a:t>
            </a:r>
            <a:endParaRPr lang="en-US" altLang="zh-CN" b="1" dirty="0">
              <a:latin typeface="黑体" panose="02010609060101010101" pitchFamily="49" charset="-122"/>
              <a:ea typeface="黑体" panose="02010609060101010101" pitchFamily="49" charset="-122"/>
              <a:cs typeface="Kaiti SC" charset="-122"/>
            </a:endParaRPr>
          </a:p>
        </p:txBody>
      </p:sp>
      <p:sp>
        <p:nvSpPr>
          <p:cNvPr id="10" name="文本框 9"/>
          <p:cNvSpPr txBox="1"/>
          <p:nvPr/>
        </p:nvSpPr>
        <p:spPr>
          <a:xfrm>
            <a:off x="6618839" y="1308608"/>
            <a:ext cx="1498767"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灵活易用的样本数据库</a:t>
            </a:r>
          </a:p>
        </p:txBody>
      </p:sp>
      <p:sp>
        <p:nvSpPr>
          <p:cNvPr id="11" name="矩形 10"/>
          <p:cNvSpPr/>
          <p:nvPr/>
        </p:nvSpPr>
        <p:spPr bwMode="auto">
          <a:xfrm>
            <a:off x="3055069" y="2877346"/>
            <a:ext cx="5243512" cy="1463466"/>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Kaiti SC" charset="-122"/>
            </a:endParaRPr>
          </a:p>
        </p:txBody>
      </p:sp>
      <p:sp>
        <p:nvSpPr>
          <p:cNvPr id="12" name="文本框 11"/>
          <p:cNvSpPr txBox="1"/>
          <p:nvPr/>
        </p:nvSpPr>
        <p:spPr>
          <a:xfrm>
            <a:off x="3142213" y="3061210"/>
            <a:ext cx="1798808"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全局定量参数敏感性分析</a:t>
            </a:r>
          </a:p>
        </p:txBody>
      </p:sp>
      <p:sp>
        <p:nvSpPr>
          <p:cNvPr id="13" name="文本框 12"/>
          <p:cNvSpPr txBox="1"/>
          <p:nvPr/>
        </p:nvSpPr>
        <p:spPr>
          <a:xfrm>
            <a:off x="6094961" y="3061210"/>
            <a:ext cx="2017881"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a:latin typeface="黑体" panose="02010609060101010101" pitchFamily="49" charset="-122"/>
                <a:ea typeface="黑体" panose="02010609060101010101" pitchFamily="49" charset="-122"/>
                <a:cs typeface="Kaiti SC" charset="-122"/>
              </a:rPr>
              <a:t>基于图计算的动态参数筛选技术</a:t>
            </a:r>
            <a:endParaRPr lang="zh-CN" altLang="en-US" b="1" dirty="0">
              <a:latin typeface="黑体" panose="02010609060101010101" pitchFamily="49" charset="-122"/>
              <a:ea typeface="黑体" panose="02010609060101010101" pitchFamily="49" charset="-122"/>
              <a:cs typeface="Kaiti SC" charset="-122"/>
            </a:endParaRPr>
          </a:p>
        </p:txBody>
      </p:sp>
      <p:sp>
        <p:nvSpPr>
          <p:cNvPr id="14" name="文本框 25"/>
          <p:cNvSpPr txBox="1"/>
          <p:nvPr/>
        </p:nvSpPr>
        <p:spPr>
          <a:xfrm flipH="1">
            <a:off x="3142212" y="3831168"/>
            <a:ext cx="4970630" cy="369332"/>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gn="ctr" defTabSz="457200"/>
            <a:r>
              <a:rPr lang="zh-CN" altLang="en-US" b="1" dirty="0">
                <a:latin typeface="黑体" panose="02010609060101010101" pitchFamily="49" charset="-122"/>
                <a:ea typeface="黑体" panose="02010609060101010101" pitchFamily="49" charset="-122"/>
                <a:cs typeface="Kaiti SC" charset="-122"/>
              </a:rPr>
              <a:t>高维参数空间降维，获得敏感的重要参数</a:t>
            </a:r>
            <a:endParaRPr lang="en-US" altLang="zh-CN" b="1" dirty="0">
              <a:latin typeface="黑体" panose="02010609060101010101" pitchFamily="49" charset="-122"/>
              <a:ea typeface="黑体" panose="02010609060101010101" pitchFamily="49" charset="-122"/>
              <a:cs typeface="Kaiti SC" charset="-122"/>
            </a:endParaRPr>
          </a:p>
        </p:txBody>
      </p:sp>
      <p:sp>
        <p:nvSpPr>
          <p:cNvPr id="15" name="矩形 14"/>
          <p:cNvSpPr/>
          <p:nvPr/>
        </p:nvSpPr>
        <p:spPr bwMode="auto">
          <a:xfrm>
            <a:off x="3055067" y="4534697"/>
            <a:ext cx="5243512" cy="1827748"/>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Kaiti SC" charset="-122"/>
            </a:endParaRPr>
          </a:p>
        </p:txBody>
      </p:sp>
      <p:sp>
        <p:nvSpPr>
          <p:cNvPr id="16" name="文本框 15"/>
          <p:cNvSpPr txBox="1"/>
          <p:nvPr/>
        </p:nvSpPr>
        <p:spPr>
          <a:xfrm>
            <a:off x="3142211" y="4718562"/>
            <a:ext cx="1734969"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优化算法性能比较分析平台</a:t>
            </a:r>
          </a:p>
        </p:txBody>
      </p:sp>
      <p:sp>
        <p:nvSpPr>
          <p:cNvPr id="17" name="文本框 16"/>
          <p:cNvSpPr txBox="1"/>
          <p:nvPr/>
        </p:nvSpPr>
        <p:spPr>
          <a:xfrm>
            <a:off x="4954340" y="4718562"/>
            <a:ext cx="1346370"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优化算法初值预处理</a:t>
            </a:r>
          </a:p>
        </p:txBody>
      </p:sp>
      <p:sp>
        <p:nvSpPr>
          <p:cNvPr id="18" name="文本框 17"/>
          <p:cNvSpPr txBox="1"/>
          <p:nvPr/>
        </p:nvSpPr>
        <p:spPr>
          <a:xfrm flipH="1">
            <a:off x="3142210" y="5488520"/>
            <a:ext cx="4970630" cy="646331"/>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gn="ctr" defTabSz="457200"/>
            <a:r>
              <a:rPr lang="zh-CN" altLang="en-US" b="1" dirty="0">
                <a:latin typeface="黑体" panose="02010609060101010101" pitchFamily="49" charset="-122"/>
                <a:ea typeface="黑体" panose="02010609060101010101" pitchFamily="49" charset="-122"/>
                <a:cs typeface="Kaiti SC" charset="-122"/>
              </a:rPr>
              <a:t>调优的物理参数显著提高模式模拟性能，降低模式不确定性</a:t>
            </a:r>
            <a:endParaRPr lang="en-US" altLang="zh-CN" b="1" dirty="0">
              <a:latin typeface="黑体" panose="02010609060101010101" pitchFamily="49" charset="-122"/>
              <a:ea typeface="黑体" panose="02010609060101010101" pitchFamily="49" charset="-122"/>
              <a:cs typeface="Kaiti SC" charset="-122"/>
            </a:endParaRPr>
          </a:p>
        </p:txBody>
      </p:sp>
      <p:sp>
        <p:nvSpPr>
          <p:cNvPr id="19" name="文本框 18"/>
          <p:cNvSpPr txBox="1"/>
          <p:nvPr/>
        </p:nvSpPr>
        <p:spPr>
          <a:xfrm>
            <a:off x="6377870" y="4718562"/>
            <a:ext cx="1836900" cy="6453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r>
              <a:rPr lang="zh-CN" altLang="en-US" b="1" dirty="0">
                <a:latin typeface="黑体" panose="02010609060101010101" pitchFamily="49" charset="-122"/>
                <a:ea typeface="黑体" panose="02010609060101010101" pitchFamily="49" charset="-122"/>
                <a:cs typeface="Kaiti SC" charset="-122"/>
              </a:rPr>
              <a:t>针对高成本应用的高效优化算法</a:t>
            </a:r>
          </a:p>
        </p:txBody>
      </p:sp>
      <p:sp>
        <p:nvSpPr>
          <p:cNvPr id="20" name="文本框 19"/>
          <p:cNvSpPr txBox="1"/>
          <p:nvPr/>
        </p:nvSpPr>
        <p:spPr>
          <a:xfrm>
            <a:off x="434614" y="1403702"/>
            <a:ext cx="2668790" cy="917801"/>
          </a:xfrm>
          <a:prstGeom prst="roundRect">
            <a:avLst/>
          </a:prstGeom>
          <a:solidFill>
            <a:schemeClr val="accent5">
              <a:lumMod val="20000"/>
              <a:lumOff val="80000"/>
            </a:schemeClr>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normAutofit/>
          </a:bodyPr>
          <a:lstStyle/>
          <a:p>
            <a:pPr algn="ctr"/>
            <a:r>
              <a:rPr lang="zh-CN" altLang="en-US" dirty="0">
                <a:latin typeface="黑体" panose="02010609060101010101" pitchFamily="49" charset="-122"/>
                <a:ea typeface="黑体" panose="02010609060101010101" pitchFamily="49" charset="-122"/>
                <a:cs typeface="Kaiti SC" charset="-122"/>
              </a:rPr>
              <a:t>自适应并行采样</a:t>
            </a:r>
          </a:p>
        </p:txBody>
      </p:sp>
      <p:sp>
        <p:nvSpPr>
          <p:cNvPr id="21" name="文本框 20"/>
          <p:cNvSpPr txBox="1"/>
          <p:nvPr/>
        </p:nvSpPr>
        <p:spPr>
          <a:xfrm>
            <a:off x="434613" y="3101080"/>
            <a:ext cx="2634526" cy="917801"/>
          </a:xfrm>
          <a:prstGeom prst="roundRect">
            <a:avLst/>
          </a:prstGeom>
          <a:solidFill>
            <a:schemeClr val="accent5">
              <a:lumMod val="20000"/>
              <a:lumOff val="80000"/>
            </a:schemeClr>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normAutofit/>
          </a:bodyPr>
          <a:lstStyle/>
          <a:p>
            <a:pPr algn="ctr"/>
            <a:r>
              <a:rPr lang="zh-CN" altLang="en-US" dirty="0">
                <a:latin typeface="黑体" panose="02010609060101010101" pitchFamily="49" charset="-122"/>
                <a:ea typeface="黑体" panose="02010609060101010101" pitchFamily="49" charset="-122"/>
                <a:cs typeface="Kaiti SC" charset="-122"/>
              </a:rPr>
              <a:t>参数敏感性分析方法和动态参数筛选技术</a:t>
            </a:r>
          </a:p>
        </p:txBody>
      </p:sp>
      <p:sp>
        <p:nvSpPr>
          <p:cNvPr id="22" name="文本框 21"/>
          <p:cNvSpPr txBox="1"/>
          <p:nvPr/>
        </p:nvSpPr>
        <p:spPr>
          <a:xfrm>
            <a:off x="420541" y="4718562"/>
            <a:ext cx="2634526" cy="917801"/>
          </a:xfrm>
          <a:prstGeom prst="roundRect">
            <a:avLst/>
          </a:prstGeom>
          <a:solidFill>
            <a:schemeClr val="accent5">
              <a:lumMod val="20000"/>
              <a:lumOff val="80000"/>
            </a:schemeClr>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normAutofit/>
          </a:bodyPr>
          <a:lstStyle/>
          <a:p>
            <a:pPr algn="ctr"/>
            <a:r>
              <a:rPr lang="zh-CN" altLang="en-US" dirty="0">
                <a:latin typeface="黑体" panose="02010609060101010101" pitchFamily="49" charset="-122"/>
                <a:ea typeface="黑体" panose="02010609060101010101" pitchFamily="49" charset="-122"/>
                <a:cs typeface="Kaiti SC" charset="-122"/>
              </a:rPr>
              <a:t>快速参数优化算法</a:t>
            </a:r>
          </a:p>
        </p:txBody>
      </p:sp>
      <p:sp>
        <p:nvSpPr>
          <p:cNvPr id="23" name="上箭头 22"/>
          <p:cNvSpPr/>
          <p:nvPr/>
        </p:nvSpPr>
        <p:spPr bwMode="auto">
          <a:xfrm rot="10800000">
            <a:off x="5202038" y="2485705"/>
            <a:ext cx="474785" cy="36447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Kaiti SC" charset="-122"/>
            </a:endParaRPr>
          </a:p>
        </p:txBody>
      </p:sp>
      <p:sp>
        <p:nvSpPr>
          <p:cNvPr id="24" name="上箭头 23"/>
          <p:cNvSpPr/>
          <p:nvPr/>
        </p:nvSpPr>
        <p:spPr bwMode="auto">
          <a:xfrm rot="10800000">
            <a:off x="5259708" y="4265474"/>
            <a:ext cx="474785" cy="36447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Kaiti SC" charset="-122"/>
            </a:endParaRPr>
          </a:p>
        </p:txBody>
      </p:sp>
    </p:spTree>
    <p:extLst>
      <p:ext uri="{BB962C8B-B14F-4D97-AF65-F5344CB8AC3E}">
        <p14:creationId xmlns:p14="http://schemas.microsoft.com/office/powerpoint/2010/main" val="3378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dirty="0"/>
              <a:t>汇报提纲</a:t>
            </a:r>
          </a:p>
        </p:txBody>
      </p:sp>
      <p:sp>
        <p:nvSpPr>
          <p:cNvPr id="4" name="Freeform 154"/>
          <p:cNvSpPr>
            <a:spLocks noChangeArrowheads="1"/>
          </p:cNvSpPr>
          <p:nvPr/>
        </p:nvSpPr>
        <p:spPr bwMode="auto">
          <a:xfrm>
            <a:off x="3275856" y="3198814"/>
            <a:ext cx="3567113" cy="701675"/>
          </a:xfrm>
          <a:custGeom>
            <a:avLst/>
            <a:gdLst>
              <a:gd name="T0" fmla="*/ 2147483647 w 4864"/>
              <a:gd name="T1" fmla="*/ 2147483647 h 769"/>
              <a:gd name="T2" fmla="*/ 2147483647 w 4864"/>
              <a:gd name="T3" fmla="*/ 2147483647 h 769"/>
              <a:gd name="T4" fmla="*/ 2147483647 w 4864"/>
              <a:gd name="T5" fmla="*/ 2147483647 h 769"/>
              <a:gd name="T6" fmla="*/ 2147483647 w 4864"/>
              <a:gd name="T7" fmla="*/ 2147483647 h 769"/>
              <a:gd name="T8" fmla="*/ 2147483647 w 4864"/>
              <a:gd name="T9" fmla="*/ 2147483647 h 769"/>
              <a:gd name="T10" fmla="*/ 2147483647 w 4864"/>
              <a:gd name="T11" fmla="*/ 2147483647 h 769"/>
              <a:gd name="T12" fmla="*/ 2147483647 w 4864"/>
              <a:gd name="T13" fmla="*/ 2147483647 h 769"/>
              <a:gd name="T14" fmla="*/ 2147483647 w 4864"/>
              <a:gd name="T15" fmla="*/ 2147483647 h 769"/>
              <a:gd name="T16" fmla="*/ 2147483647 w 4864"/>
              <a:gd name="T17" fmla="*/ 2147483647 h 769"/>
              <a:gd name="T18" fmla="*/ 2147483647 w 4864"/>
              <a:gd name="T19" fmla="*/ 2147483647 h 769"/>
              <a:gd name="T20" fmla="*/ 2147483647 w 4864"/>
              <a:gd name="T21" fmla="*/ 2147483647 h 769"/>
              <a:gd name="T22" fmla="*/ 2147483647 w 4864"/>
              <a:gd name="T23" fmla="*/ 2147483647 h 769"/>
              <a:gd name="T24" fmla="*/ 2147483647 w 4864"/>
              <a:gd name="T25" fmla="*/ 2147483647 h 769"/>
              <a:gd name="T26" fmla="*/ 2147483647 w 4864"/>
              <a:gd name="T27" fmla="*/ 2147483647 h 769"/>
              <a:gd name="T28" fmla="*/ 2147483647 w 4864"/>
              <a:gd name="T29" fmla="*/ 2147483647 h 769"/>
              <a:gd name="T30" fmla="*/ 2147483647 w 4864"/>
              <a:gd name="T31" fmla="*/ 2147483647 h 769"/>
              <a:gd name="T32" fmla="*/ 2147483647 w 4864"/>
              <a:gd name="T33" fmla="*/ 2147483647 h 769"/>
              <a:gd name="T34" fmla="*/ 2147483647 w 4864"/>
              <a:gd name="T35" fmla="*/ 2147483647 h 769"/>
              <a:gd name="T36" fmla="*/ 2147483647 w 4864"/>
              <a:gd name="T37" fmla="*/ 2147483647 h 769"/>
              <a:gd name="T38" fmla="*/ 2147483647 w 4864"/>
              <a:gd name="T39" fmla="*/ 2147483647 h 769"/>
              <a:gd name="T40" fmla="*/ 2147483647 w 4864"/>
              <a:gd name="T41" fmla="*/ 2147483647 h 769"/>
              <a:gd name="T42" fmla="*/ 2147483647 w 4864"/>
              <a:gd name="T43" fmla="*/ 2147483647 h 769"/>
              <a:gd name="T44" fmla="*/ 2147483647 w 4864"/>
              <a:gd name="T45" fmla="*/ 2147483647 h 769"/>
              <a:gd name="T46" fmla="*/ 2147483647 w 4864"/>
              <a:gd name="T47" fmla="*/ 2147483647 h 769"/>
              <a:gd name="T48" fmla="*/ 2147483647 w 4864"/>
              <a:gd name="T49" fmla="*/ 2147483647 h 769"/>
              <a:gd name="T50" fmla="*/ 2147483647 w 4864"/>
              <a:gd name="T51" fmla="*/ 2147483647 h 769"/>
              <a:gd name="T52" fmla="*/ 2147483647 w 4864"/>
              <a:gd name="T53" fmla="*/ 2147483647 h 769"/>
              <a:gd name="T54" fmla="*/ 2147483647 w 4864"/>
              <a:gd name="T55" fmla="*/ 2147483647 h 769"/>
              <a:gd name="T56" fmla="*/ 2147483647 w 4864"/>
              <a:gd name="T57" fmla="*/ 2147483647 h 769"/>
              <a:gd name="T58" fmla="*/ 2147483647 w 4864"/>
              <a:gd name="T59" fmla="*/ 2147483647 h 769"/>
              <a:gd name="T60" fmla="*/ 2147483647 w 4864"/>
              <a:gd name="T61" fmla="*/ 2147483647 h 769"/>
              <a:gd name="T62" fmla="*/ 2147483647 w 4864"/>
              <a:gd name="T63" fmla="*/ 2147483647 h 769"/>
              <a:gd name="T64" fmla="*/ 2147483647 w 4864"/>
              <a:gd name="T65" fmla="*/ 2147483647 h 769"/>
              <a:gd name="T66" fmla="*/ 2147483647 w 4864"/>
              <a:gd name="T67" fmla="*/ 2147483647 h 769"/>
              <a:gd name="T68" fmla="*/ 2147483647 w 4864"/>
              <a:gd name="T69" fmla="*/ 2147483647 h 769"/>
              <a:gd name="T70" fmla="*/ 2147483647 w 4864"/>
              <a:gd name="T71" fmla="*/ 2147483647 h 769"/>
              <a:gd name="T72" fmla="*/ 2147483647 w 4864"/>
              <a:gd name="T73" fmla="*/ 2147483647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64"/>
              <a:gd name="T112" fmla="*/ 0 h 769"/>
              <a:gd name="T113" fmla="*/ 4864 w 4864"/>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solidFill>
            <a:srgbClr val="3399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076" name="组合 4"/>
          <p:cNvGrpSpPr>
            <a:grpSpLocks/>
          </p:cNvGrpSpPr>
          <p:nvPr/>
        </p:nvGrpSpPr>
        <p:grpSpPr bwMode="auto">
          <a:xfrm>
            <a:off x="2130425" y="3176588"/>
            <a:ext cx="4929188" cy="790575"/>
            <a:chOff x="2130425" y="2926457"/>
            <a:chExt cx="4929188" cy="790575"/>
          </a:xfrm>
        </p:grpSpPr>
        <p:sp>
          <p:nvSpPr>
            <p:cNvPr id="3102" name="Rectangle 12"/>
            <p:cNvSpPr>
              <a:spLocks noChangeArrowheads="1"/>
            </p:cNvSpPr>
            <p:nvPr/>
          </p:nvSpPr>
          <p:spPr bwMode="auto">
            <a:xfrm rot="10800000">
              <a:off x="2413000" y="2983607"/>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103" name="Group 15"/>
            <p:cNvGrpSpPr>
              <a:grpSpLocks/>
            </p:cNvGrpSpPr>
            <p:nvPr/>
          </p:nvGrpSpPr>
          <p:grpSpPr bwMode="auto">
            <a:xfrm>
              <a:off x="2130425" y="2926457"/>
              <a:ext cx="793750" cy="790575"/>
              <a:chOff x="0" y="0"/>
              <a:chExt cx="1590" cy="1588"/>
            </a:xfrm>
          </p:grpSpPr>
          <p:grpSp>
            <p:nvGrpSpPr>
              <p:cNvPr id="3106" name="Group 16"/>
              <p:cNvGrpSpPr>
                <a:grpSpLocks/>
              </p:cNvGrpSpPr>
              <p:nvPr/>
            </p:nvGrpSpPr>
            <p:grpSpPr bwMode="auto">
              <a:xfrm>
                <a:off x="0" y="0"/>
                <a:ext cx="1590" cy="1588"/>
                <a:chOff x="0" y="0"/>
                <a:chExt cx="1136" cy="1134"/>
              </a:xfrm>
            </p:grpSpPr>
            <p:grpSp>
              <p:nvGrpSpPr>
                <p:cNvPr id="3109" name="Group 17"/>
                <p:cNvGrpSpPr>
                  <a:grpSpLocks/>
                </p:cNvGrpSpPr>
                <p:nvPr/>
              </p:nvGrpSpPr>
              <p:grpSpPr bwMode="auto">
                <a:xfrm>
                  <a:off x="-22" y="-21"/>
                  <a:ext cx="1178" cy="1172"/>
                  <a:chOff x="0" y="0"/>
                  <a:chExt cx="822960" cy="816864"/>
                </a:xfrm>
              </p:grpSpPr>
              <p:pic>
                <p:nvPicPr>
                  <p:cNvPr id="3111" name="Oval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2" name="Text Box 19"/>
                  <p:cNvSpPr txBox="1">
                    <a:spLocks noChangeArrowheads="1"/>
                  </p:cNvSpPr>
                  <p:nvPr/>
                </p:nvSpPr>
                <p:spPr bwMode="auto">
                  <a:xfrm>
                    <a:off x="131355" y="130255"/>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110" name="Oval 16"/>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107" name="Freeform 17"/>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8" name="Freeform 18"/>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104" name="Rectangle 19"/>
            <p:cNvSpPr>
              <a:spLocks noChangeArrowheads="1"/>
            </p:cNvSpPr>
            <p:nvPr/>
          </p:nvSpPr>
          <p:spPr bwMode="auto">
            <a:xfrm>
              <a:off x="2857500" y="3040757"/>
              <a:ext cx="41513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课题进展汇报</a:t>
              </a:r>
            </a:p>
          </p:txBody>
        </p:sp>
        <p:sp>
          <p:nvSpPr>
            <p:cNvPr id="3105" name="Rectangle 20"/>
            <p:cNvSpPr>
              <a:spLocks noChangeArrowheads="1"/>
            </p:cNvSpPr>
            <p:nvPr/>
          </p:nvSpPr>
          <p:spPr bwMode="auto">
            <a:xfrm>
              <a:off x="2241550" y="3037582"/>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2</a:t>
              </a:r>
            </a:p>
          </p:txBody>
        </p:sp>
      </p:grpSp>
      <p:grpSp>
        <p:nvGrpSpPr>
          <p:cNvPr id="3077" name="组合 16"/>
          <p:cNvGrpSpPr>
            <a:grpSpLocks/>
          </p:cNvGrpSpPr>
          <p:nvPr/>
        </p:nvGrpSpPr>
        <p:grpSpPr bwMode="auto">
          <a:xfrm>
            <a:off x="2130425" y="4367213"/>
            <a:ext cx="4929188" cy="790575"/>
            <a:chOff x="2130425" y="4221088"/>
            <a:chExt cx="4929188" cy="790575"/>
          </a:xfrm>
        </p:grpSpPr>
        <p:sp>
          <p:nvSpPr>
            <p:cNvPr id="3091" name="Rectangle 21"/>
            <p:cNvSpPr>
              <a:spLocks noChangeArrowheads="1"/>
            </p:cNvSpPr>
            <p:nvPr/>
          </p:nvSpPr>
          <p:spPr bwMode="auto">
            <a:xfrm rot="10800000">
              <a:off x="2413000" y="4278238"/>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092" name="Group 26"/>
            <p:cNvGrpSpPr>
              <a:grpSpLocks/>
            </p:cNvGrpSpPr>
            <p:nvPr/>
          </p:nvGrpSpPr>
          <p:grpSpPr bwMode="auto">
            <a:xfrm>
              <a:off x="2130425" y="4221088"/>
              <a:ext cx="793750" cy="790575"/>
              <a:chOff x="0" y="0"/>
              <a:chExt cx="1590" cy="1588"/>
            </a:xfrm>
          </p:grpSpPr>
          <p:grpSp>
            <p:nvGrpSpPr>
              <p:cNvPr id="3095" name="Group 27"/>
              <p:cNvGrpSpPr>
                <a:grpSpLocks/>
              </p:cNvGrpSpPr>
              <p:nvPr/>
            </p:nvGrpSpPr>
            <p:grpSpPr bwMode="auto">
              <a:xfrm>
                <a:off x="0" y="0"/>
                <a:ext cx="1590" cy="1588"/>
                <a:chOff x="0" y="0"/>
                <a:chExt cx="1136" cy="1134"/>
              </a:xfrm>
            </p:grpSpPr>
            <p:grpSp>
              <p:nvGrpSpPr>
                <p:cNvPr id="3098" name="Group 28"/>
                <p:cNvGrpSpPr>
                  <a:grpSpLocks/>
                </p:cNvGrpSpPr>
                <p:nvPr/>
              </p:nvGrpSpPr>
              <p:grpSpPr bwMode="auto">
                <a:xfrm>
                  <a:off x="-22" y="-16"/>
                  <a:ext cx="1178" cy="1172"/>
                  <a:chOff x="0" y="0"/>
                  <a:chExt cx="822960" cy="816864"/>
                </a:xfrm>
              </p:grpSpPr>
              <p:pic>
                <p:nvPicPr>
                  <p:cNvPr id="3100" name="Oval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1" name="Text Box 30"/>
                  <p:cNvSpPr txBox="1">
                    <a:spLocks noChangeArrowheads="1"/>
                  </p:cNvSpPr>
                  <p:nvPr/>
                </p:nvSpPr>
                <p:spPr bwMode="auto">
                  <a:xfrm>
                    <a:off x="131355" y="127017"/>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099" name="Oval 25"/>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096" name="Freeform 26"/>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7" name="Freeform 27"/>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093" name="Rectangle 28"/>
            <p:cNvSpPr>
              <a:spLocks noChangeArrowheads="1"/>
            </p:cNvSpPr>
            <p:nvPr/>
          </p:nvSpPr>
          <p:spPr bwMode="auto">
            <a:xfrm>
              <a:off x="2868613" y="4319513"/>
              <a:ext cx="41513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下一步研究计划</a:t>
              </a:r>
            </a:p>
          </p:txBody>
        </p:sp>
        <p:sp>
          <p:nvSpPr>
            <p:cNvPr id="3094" name="Rectangle 29"/>
            <p:cNvSpPr>
              <a:spLocks noChangeArrowheads="1"/>
            </p:cNvSpPr>
            <p:nvPr/>
          </p:nvSpPr>
          <p:spPr bwMode="auto">
            <a:xfrm>
              <a:off x="2241550" y="4332213"/>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3</a:t>
              </a:r>
            </a:p>
          </p:txBody>
        </p:sp>
      </p:grpSp>
      <p:grpSp>
        <p:nvGrpSpPr>
          <p:cNvPr id="3078" name="组合 28"/>
          <p:cNvGrpSpPr>
            <a:grpSpLocks/>
          </p:cNvGrpSpPr>
          <p:nvPr/>
        </p:nvGrpSpPr>
        <p:grpSpPr bwMode="auto">
          <a:xfrm>
            <a:off x="2130425" y="1987550"/>
            <a:ext cx="4929188" cy="790575"/>
            <a:chOff x="2130425" y="1733550"/>
            <a:chExt cx="4929188" cy="790575"/>
          </a:xfrm>
        </p:grpSpPr>
        <p:sp>
          <p:nvSpPr>
            <p:cNvPr id="3080" name="Rectangle 3"/>
            <p:cNvSpPr>
              <a:spLocks noChangeArrowheads="1"/>
            </p:cNvSpPr>
            <p:nvPr/>
          </p:nvSpPr>
          <p:spPr bwMode="auto">
            <a:xfrm rot="10800000">
              <a:off x="2413000" y="1790700"/>
              <a:ext cx="4646613" cy="666750"/>
            </a:xfrm>
            <a:prstGeom prst="roundRect">
              <a:avLst>
                <a:gd name="adj" fmla="val 16667"/>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081" name="Group 5"/>
            <p:cNvGrpSpPr>
              <a:grpSpLocks/>
            </p:cNvGrpSpPr>
            <p:nvPr/>
          </p:nvGrpSpPr>
          <p:grpSpPr bwMode="auto">
            <a:xfrm>
              <a:off x="2130425" y="1733550"/>
              <a:ext cx="793750" cy="790575"/>
              <a:chOff x="0" y="0"/>
              <a:chExt cx="1590" cy="1588"/>
            </a:xfrm>
          </p:grpSpPr>
          <p:grpSp>
            <p:nvGrpSpPr>
              <p:cNvPr id="3084" name="Group 6"/>
              <p:cNvGrpSpPr>
                <a:grpSpLocks/>
              </p:cNvGrpSpPr>
              <p:nvPr/>
            </p:nvGrpSpPr>
            <p:grpSpPr bwMode="auto">
              <a:xfrm>
                <a:off x="0" y="0"/>
                <a:ext cx="1590" cy="1588"/>
                <a:chOff x="0" y="0"/>
                <a:chExt cx="1136" cy="1134"/>
              </a:xfrm>
            </p:grpSpPr>
            <p:grpSp>
              <p:nvGrpSpPr>
                <p:cNvPr id="3087" name="Group 7"/>
                <p:cNvGrpSpPr>
                  <a:grpSpLocks/>
                </p:cNvGrpSpPr>
                <p:nvPr/>
              </p:nvGrpSpPr>
              <p:grpSpPr bwMode="auto">
                <a:xfrm>
                  <a:off x="-22" y="-15"/>
                  <a:ext cx="1178" cy="1163"/>
                  <a:chOff x="0" y="0"/>
                  <a:chExt cx="822960" cy="810768"/>
                </a:xfrm>
              </p:grpSpPr>
              <p:pic>
                <p:nvPicPr>
                  <p:cNvPr id="3089" name="Oval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22960"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Text Box 9"/>
                  <p:cNvSpPr txBox="1">
                    <a:spLocks noChangeArrowheads="1"/>
                  </p:cNvSpPr>
                  <p:nvPr/>
                </p:nvSpPr>
                <p:spPr bwMode="auto">
                  <a:xfrm>
                    <a:off x="131355" y="126572"/>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mbria Math" panose="02040503050406030204" pitchFamily="18"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mbria Math" panose="02040503050406030204" pitchFamily="18"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mbria Math" panose="02040503050406030204" pitchFamily="18"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Math" panose="02040503050406030204" pitchFamily="18" charset="0"/>
                        <a:ea typeface="黑体" panose="02010609060101010101" pitchFamily="49" charset="-122"/>
                      </a:defRPr>
                    </a:lvl9pPr>
                  </a:lstStyle>
                  <a:p>
                    <a:pPr>
                      <a:spcBef>
                        <a:spcPct val="0"/>
                      </a:spcBef>
                      <a:buFontTx/>
                      <a:buNone/>
                    </a:pPr>
                    <a:endParaRPr lang="zh-CN" altLang="en-US" sz="1800" i="1">
                      <a:latin typeface="Verdana" panose="020B0604030504040204" pitchFamily="34" charset="0"/>
                      <a:ea typeface="华文细黑" panose="02010600040101010101" pitchFamily="2" charset="-122"/>
                    </a:endParaRPr>
                  </a:p>
                </p:txBody>
              </p:sp>
            </p:grpSp>
            <p:sp>
              <p:nvSpPr>
                <p:cNvPr id="3088" name="Oval 7"/>
                <p:cNvSpPr>
                  <a:spLocks noChangeArrowheads="1"/>
                </p:cNvSpPr>
                <p:nvPr/>
              </p:nvSpPr>
              <p:spPr bwMode="auto">
                <a:xfrm>
                  <a:off x="64" y="61"/>
                  <a:ext cx="1009" cy="1011"/>
                </a:xfrm>
                <a:prstGeom prst="ellipse">
                  <a:avLst/>
                </a:prstGeom>
                <a:gradFill rotWithShape="1">
                  <a:gsLst>
                    <a:gs pos="0">
                      <a:srgbClr val="5B8CC1">
                        <a:alpha val="89998"/>
                      </a:srgbClr>
                    </a:gs>
                    <a:gs pos="100000">
                      <a:srgbClr val="2A5682"/>
                    </a:gs>
                  </a:gsLst>
                  <a:lin ang="18900000" scaled="1"/>
                </a:gradFill>
                <a:ln w="9525">
                  <a:solidFill>
                    <a:srgbClr val="C0C0C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3085" name="Freeform 8"/>
              <p:cNvSpPr>
                <a:spLocks noChangeArrowheads="1"/>
              </p:cNvSpPr>
              <p:nvPr/>
            </p:nvSpPr>
            <p:spPr bwMode="auto">
              <a:xfrm rot="-5400000">
                <a:off x="390" y="490"/>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6" name="Freeform 9"/>
              <p:cNvSpPr>
                <a:spLocks noChangeArrowheads="1"/>
              </p:cNvSpPr>
              <p:nvPr/>
            </p:nvSpPr>
            <p:spPr bwMode="auto">
              <a:xfrm rot="5400000">
                <a:off x="587" y="-113"/>
                <a:ext cx="606" cy="1208"/>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3082" name="Rectangle 11"/>
            <p:cNvSpPr>
              <a:spLocks noChangeArrowheads="1"/>
            </p:cNvSpPr>
            <p:nvPr/>
          </p:nvSpPr>
          <p:spPr bwMode="auto">
            <a:xfrm>
              <a:off x="2241550" y="1844675"/>
              <a:ext cx="554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a:solidFill>
                    <a:srgbClr val="FFFFFF"/>
                  </a:solidFill>
                </a:rPr>
                <a:t>1</a:t>
              </a:r>
            </a:p>
          </p:txBody>
        </p:sp>
        <p:sp>
          <p:nvSpPr>
            <p:cNvPr id="3083" name="Rectangle 10"/>
            <p:cNvSpPr>
              <a:spLocks noChangeArrowheads="1"/>
            </p:cNvSpPr>
            <p:nvPr/>
          </p:nvSpPr>
          <p:spPr bwMode="auto">
            <a:xfrm>
              <a:off x="2854325" y="1831975"/>
              <a:ext cx="41513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200" dirty="0">
                  <a:latin typeface="Times New Roman" panose="02020603050405020304" pitchFamily="18" charset="0"/>
                  <a:ea typeface="黑体" panose="02010609060101010101" pitchFamily="49" charset="-122"/>
                </a:rPr>
                <a:t>课题情况总结</a:t>
              </a:r>
            </a:p>
          </p:txBody>
        </p:sp>
      </p:grpSp>
      <p:sp>
        <p:nvSpPr>
          <p:cNvPr id="3" name="灯片编号占位符 2"/>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CAA6E2-9DE2-4AFF-BCAE-081920C776A5}" type="slidenum">
              <a:rPr lang="zh-CN" altLang="en-US">
                <a:solidFill>
                  <a:srgbClr val="898989"/>
                </a:solidFill>
                <a:latin typeface="Cambria Math" panose="02040503050406030204" pitchFamily="18" charset="0"/>
                <a:ea typeface="黑体" panose="02010609060101010101" pitchFamily="49" charset="-122"/>
              </a:rPr>
              <a:pPr/>
              <a:t>8</a:t>
            </a:fld>
            <a:endParaRPr lang="zh-CN" altLang="en-US">
              <a:solidFill>
                <a:srgbClr val="898989"/>
              </a:solidFill>
              <a:latin typeface="Cambria Math" panose="02040503050406030204" pitchFamily="18" charset="0"/>
              <a:ea typeface="黑体" panose="02010609060101010101" pitchFamily="49" charset="-122"/>
            </a:endParaRPr>
          </a:p>
        </p:txBody>
      </p:sp>
    </p:spTree>
    <p:extLst>
      <p:ext uri="{BB962C8B-B14F-4D97-AF65-F5344CB8AC3E}">
        <p14:creationId xmlns:p14="http://schemas.microsoft.com/office/powerpoint/2010/main" val="4027623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469900" y="-99392"/>
            <a:ext cx="8229600" cy="1143000"/>
          </a:xfrm>
        </p:spPr>
        <p:txBody>
          <a:bodyPr/>
          <a:lstStyle/>
          <a:p>
            <a:r>
              <a:rPr lang="zh-CN" altLang="en-US" sz="4000" dirty="0"/>
              <a:t>课题任务完成情况</a:t>
            </a:r>
          </a:p>
        </p:txBody>
      </p:sp>
      <p:sp>
        <p:nvSpPr>
          <p:cNvPr id="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487CAD-7E64-49D3-9ECB-98D3FF7FEEFD}" type="slidenum">
              <a:rPr lang="zh-CN" altLang="en-US">
                <a:solidFill>
                  <a:srgbClr val="898989"/>
                </a:solidFill>
                <a:latin typeface="Cambria Math" panose="02040503050406030204" pitchFamily="18" charset="0"/>
                <a:ea typeface="黑体" panose="02010609060101010101" pitchFamily="49" charset="-122"/>
              </a:rPr>
              <a:pPr/>
              <a:t>9</a:t>
            </a:fld>
            <a:endParaRPr lang="zh-CN" altLang="en-US">
              <a:solidFill>
                <a:srgbClr val="898989"/>
              </a:solidFill>
              <a:latin typeface="Cambria Math" panose="02040503050406030204" pitchFamily="18" charset="0"/>
              <a:ea typeface="黑体" panose="02010609060101010101"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707389388"/>
              </p:ext>
            </p:extLst>
          </p:nvPr>
        </p:nvGraphicFramePr>
        <p:xfrm>
          <a:off x="251521" y="1052736"/>
          <a:ext cx="8712967" cy="5303613"/>
        </p:xfrm>
        <a:graphic>
          <a:graphicData uri="http://schemas.openxmlformats.org/drawingml/2006/table">
            <a:tbl>
              <a:tblPr firstRow="1" firstCol="1" bandRow="1">
                <a:tableStyleId>{21E4AEA4-8DFA-4A89-87EB-49C32662AFE0}</a:tableStyleId>
              </a:tblPr>
              <a:tblGrid>
                <a:gridCol w="864095">
                  <a:extLst>
                    <a:ext uri="{9D8B030D-6E8A-4147-A177-3AD203B41FA5}">
                      <a16:colId xmlns:a16="http://schemas.microsoft.com/office/drawing/2014/main" val="1018960669"/>
                    </a:ext>
                  </a:extLst>
                </a:gridCol>
                <a:gridCol w="1296144">
                  <a:extLst>
                    <a:ext uri="{9D8B030D-6E8A-4147-A177-3AD203B41FA5}">
                      <a16:colId xmlns:a16="http://schemas.microsoft.com/office/drawing/2014/main" val="3550328292"/>
                    </a:ext>
                  </a:extLst>
                </a:gridCol>
                <a:gridCol w="6552728">
                  <a:extLst>
                    <a:ext uri="{9D8B030D-6E8A-4147-A177-3AD203B41FA5}">
                      <a16:colId xmlns:a16="http://schemas.microsoft.com/office/drawing/2014/main" val="4268748788"/>
                    </a:ext>
                  </a:extLst>
                </a:gridCol>
              </a:tblGrid>
              <a:tr h="889490">
                <a:tc>
                  <a:txBody>
                    <a:bodyPr/>
                    <a:lstStyle/>
                    <a:p>
                      <a:pPr algn="ctr">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研究内容</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algn="ctr">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中期指标</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algn="ctr">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中期实际完成情况</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extLst>
                  <a:ext uri="{0D108BD9-81ED-4DB2-BD59-A6C34878D82A}">
                    <a16:rowId xmlns:a16="http://schemas.microsoft.com/office/drawing/2014/main" val="3703794074"/>
                  </a:ext>
                </a:extLst>
              </a:tr>
              <a:tr h="4414123">
                <a:tc>
                  <a:txBody>
                    <a:bodyPr/>
                    <a:lstStyle/>
                    <a:p>
                      <a:pPr algn="just">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自适应并行采样方法</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algn="just">
                        <a:spcAft>
                          <a:spcPts val="0"/>
                        </a:spcAft>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提出自适应采样方法，样本量比传统方法降低</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50%</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tc>
                  <a:txBody>
                    <a:bodyPr/>
                    <a:lstStyle/>
                    <a:p>
                      <a:pPr marL="457200" indent="-457200" algn="just">
                        <a:spcBef>
                          <a:spcPts val="500"/>
                        </a:spcBef>
                        <a:spcAft>
                          <a:spcPts val="500"/>
                        </a:spcAft>
                        <a:buFont typeface="+mj-lt"/>
                        <a:buAutoNum type="arabicPeriod"/>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实现传统采样方法和自适应采样方法评估和优选</a:t>
                      </a:r>
                      <a:r>
                        <a:rPr lang="en-US" alt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与常采用的拉丁超立方（</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LH</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）采样方法相比，伪随机</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MC</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MOAT</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获取合理敏感参数排序的最小采样量为</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LH</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的</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1/3</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以内</a:t>
                      </a:r>
                      <a:r>
                        <a:rPr lang="en-US" alt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自适应采样的思想应用于基于代理模式优化算法当中，降低优化过程模式运行次数超过</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50%</a:t>
                      </a:r>
                      <a:r>
                        <a:rPr lang="zh-CN" alt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kern="12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spcBef>
                          <a:spcPts val="500"/>
                        </a:spcBef>
                        <a:spcAft>
                          <a:spcPts val="500"/>
                        </a:spcAft>
                        <a:buFont typeface="+mj-lt"/>
                        <a:buAutoNum type="arabicPeriod"/>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设计了</a:t>
                      </a:r>
                      <a:r>
                        <a:rPr lang="zh-CN" alt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采样的</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并行执行算法，综合考虑了样本依赖性和错误概率；</a:t>
                      </a:r>
                      <a:endParaRPr lang="en-US" altLang="zh-CN" sz="2400" kern="12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spcBef>
                          <a:spcPts val="500"/>
                        </a:spcBef>
                        <a:spcAft>
                          <a:spcPts val="500"/>
                        </a:spcAft>
                        <a:buFont typeface="+mj-lt"/>
                        <a:buAutoNum type="arabicPeriod"/>
                      </a:pP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建立了样本数据库，已记录超过</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200</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个</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GAMIL2</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试验，</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192</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个</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BCC-CSM</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中等分辨率的试验，超过</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100</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个</a:t>
                      </a:r>
                      <a:r>
                        <a:rPr lang="en-US" sz="2400" kern="1200" dirty="0">
                          <a:effectLst/>
                          <a:latin typeface="Times New Roman" panose="02020603050405020304" pitchFamily="18" charset="0"/>
                          <a:ea typeface="黑体" panose="02010609060101010101" pitchFamily="49" charset="-122"/>
                          <a:cs typeface="Times New Roman" panose="02020603050405020304" pitchFamily="18" charset="0"/>
                        </a:rPr>
                        <a:t>CAM5</a:t>
                      </a:r>
                      <a:r>
                        <a:rPr lang="zh-CN" sz="2400" kern="1200" dirty="0">
                          <a:effectLst/>
                          <a:latin typeface="Times New Roman" panose="02020603050405020304" pitchFamily="18" charset="0"/>
                          <a:ea typeface="黑体" panose="02010609060101010101" pitchFamily="49" charset="-122"/>
                          <a:cs typeface="Times New Roman" panose="02020603050405020304" pitchFamily="18" charset="0"/>
                        </a:rPr>
                        <a:t>试验。</a:t>
                      </a:r>
                      <a:endParaRPr lang="zh-CN" sz="2400" kern="1200" dirty="0">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4805" marR="34805" marT="0" marB="0" anchor="ctr"/>
                </a:tc>
                <a:extLst>
                  <a:ext uri="{0D108BD9-81ED-4DB2-BD59-A6C34878D82A}">
                    <a16:rowId xmlns:a16="http://schemas.microsoft.com/office/drawing/2014/main" val="2361589835"/>
                  </a:ext>
                </a:extLst>
              </a:tr>
            </a:tbl>
          </a:graphicData>
        </a:graphic>
      </p:graphicFrame>
    </p:spTree>
    <p:extLst>
      <p:ext uri="{BB962C8B-B14F-4D97-AF65-F5344CB8AC3E}">
        <p14:creationId xmlns:p14="http://schemas.microsoft.com/office/powerpoint/2010/main" val="2661064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7|33.3"/>
</p:tagLst>
</file>

<file path=ppt/tags/tag2.xml><?xml version="1.0" encoding="utf-8"?>
<p:tagLst xmlns:a="http://schemas.openxmlformats.org/drawingml/2006/main" xmlns:r="http://schemas.openxmlformats.org/officeDocument/2006/relationships" xmlns:p="http://schemas.openxmlformats.org/presentationml/2006/main">
  <p:tag name="TIMING" val="|5.7|3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4498</TotalTime>
  <Words>3319</Words>
  <Application>Microsoft Macintosh PowerPoint</Application>
  <PresentationFormat>On-screen Show (4:3)</PresentationFormat>
  <Paragraphs>561</Paragraphs>
  <Slides>58</Slides>
  <Notes>11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7" baseType="lpstr">
      <vt:lpstr>Arail</vt:lpstr>
      <vt:lpstr>Kaiti SC</vt:lpstr>
      <vt:lpstr>Microsoft YaHei UI Light</vt:lpstr>
      <vt:lpstr>SimHei</vt:lpstr>
      <vt:lpstr>SimHei</vt:lpstr>
      <vt:lpstr>宋体</vt:lpstr>
      <vt:lpstr>华文楷体</vt:lpstr>
      <vt:lpstr>华文细黑</vt:lpstr>
      <vt:lpstr>华文新魏</vt:lpstr>
      <vt:lpstr>Arial</vt:lpstr>
      <vt:lpstr>Calibri</vt:lpstr>
      <vt:lpstr>Cambria</vt:lpstr>
      <vt:lpstr>Cambria Math</vt:lpstr>
      <vt:lpstr>Segoe Script</vt:lpstr>
      <vt:lpstr>Times New Roman</vt:lpstr>
      <vt:lpstr>Verdana</vt:lpstr>
      <vt:lpstr>Wingdings</vt:lpstr>
      <vt:lpstr>Office 主题​​</vt:lpstr>
      <vt:lpstr>文档</vt:lpstr>
      <vt:lpstr>第三课题“地球系统模式参数分析优化方法与系统” 中期总结</vt:lpstr>
      <vt:lpstr>汇报提纲</vt:lpstr>
      <vt:lpstr>项目总体目标</vt:lpstr>
      <vt:lpstr>气候系统模式物理方案参数不确定性</vt:lpstr>
      <vt:lpstr>传统的手动调优逐渐成为瓶颈</vt:lpstr>
      <vt:lpstr>自动参数优化面临的挑战</vt:lpstr>
      <vt:lpstr>PowerPoint Presentation</vt:lpstr>
      <vt:lpstr>汇报提纲</vt:lpstr>
      <vt:lpstr>课题任务完成情况</vt:lpstr>
      <vt:lpstr>课题任务完成情况</vt:lpstr>
      <vt:lpstr>课题任务完成情况</vt:lpstr>
      <vt:lpstr>课题任务完成情况</vt:lpstr>
      <vt:lpstr>PowerPoint Presentation</vt:lpstr>
      <vt:lpstr>自动参数估计面临的挑战</vt:lpstr>
      <vt:lpstr>基于神经网络的快速参数调优算法</vt:lpstr>
      <vt:lpstr>CAPT：快物理过程偏差的快速诊断方法</vt:lpstr>
      <vt:lpstr>CAPT方法过程</vt:lpstr>
      <vt:lpstr>CAPT调优试验设置</vt:lpstr>
      <vt:lpstr>CAPT和AMIP的相似性</vt:lpstr>
      <vt:lpstr>调优参数和目标函数</vt:lpstr>
      <vt:lpstr>调优结果</vt:lpstr>
      <vt:lpstr>PowerPoint Presentation</vt:lpstr>
      <vt:lpstr>基于代理模式的参数估计</vt:lpstr>
      <vt:lpstr>基于神经网络构建代理模式</vt:lpstr>
      <vt:lpstr>基于神经网络构建代理模式</vt:lpstr>
      <vt:lpstr>基于神经网络构建代理模式</vt:lpstr>
      <vt:lpstr>代理模式拟合效果</vt:lpstr>
      <vt:lpstr>基于代理模式的参数估计</vt:lpstr>
      <vt:lpstr>物理约束的引入</vt:lpstr>
      <vt:lpstr>参数估计试验</vt:lpstr>
      <vt:lpstr>参数估计试验（单目标）</vt:lpstr>
      <vt:lpstr>参数估计试验（多目标）</vt:lpstr>
      <vt:lpstr>BCC-CSM耦合模式调优试验</vt:lpstr>
      <vt:lpstr>BCC-CSM耦合模式调优试验</vt:lpstr>
      <vt:lpstr>BCC-CSM耦合模式调优试验</vt:lpstr>
      <vt:lpstr>BCC-CSM高分辨率耦合模式调优试验</vt:lpstr>
      <vt:lpstr>BCC-CSM高分辨率耦合模式调优试验</vt:lpstr>
      <vt:lpstr>BCC-CSM高分辨率耦合模式调优试验</vt:lpstr>
      <vt:lpstr>PowerPoint Presentation</vt:lpstr>
      <vt:lpstr>研究背景</vt:lpstr>
      <vt:lpstr>并行图处理面临的挑战</vt:lpstr>
      <vt:lpstr>“神图”框架设计及通信优化算法</vt:lpstr>
      <vt:lpstr>“神图”图分析框架评估</vt:lpstr>
      <vt:lpstr>汇报提纲</vt:lpstr>
      <vt:lpstr>下一步工作计划</vt:lpstr>
      <vt:lpstr>PowerPoint Presentation</vt:lpstr>
      <vt:lpstr>PowerPoint Presentation</vt:lpstr>
      <vt:lpstr>冬季MJO模拟：T266L56 优化样本中次季节变率强度、周期， MJO强度及位相的模拟均有大幅度改进！</vt:lpstr>
      <vt:lpstr>PowerPoint Presentation</vt:lpstr>
      <vt:lpstr>PowerPoint Presentation</vt:lpstr>
      <vt:lpstr>PowerPoint Presentation</vt:lpstr>
      <vt:lpstr>PowerPoint Presentation</vt:lpstr>
      <vt:lpstr>EASM</vt:lpstr>
      <vt:lpstr>GPCP</vt:lpstr>
      <vt:lpstr>PowerPoint Presentation</vt:lpstr>
      <vt:lpstr>PowerPoint Presentation</vt:lpstr>
      <vt:lpstr>Origional</vt:lpstr>
      <vt:lpstr>Optimize</vt:lpstr>
    </vt:vector>
  </TitlesOfParts>
  <Company>Tsinghua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xuew</dc:creator>
  <cp:lastModifiedBy>Heng Li</cp:lastModifiedBy>
  <cp:revision>1715</cp:revision>
  <cp:lastPrinted>2019-10-08T12:07:08Z</cp:lastPrinted>
  <dcterms:created xsi:type="dcterms:W3CDTF">2014-03-05T01:53:49Z</dcterms:created>
  <dcterms:modified xsi:type="dcterms:W3CDTF">2019-10-08T12:07:34Z</dcterms:modified>
</cp:coreProperties>
</file>